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comments/comment9.xml" ContentType="application/vnd.openxmlformats-officedocument.presentationml.comments+xml"/>
  <Override PartName="/ppt/notesSlides/notesSlide12.xml" ContentType="application/vnd.openxmlformats-officedocument.presentationml.notesSlide+xml"/>
  <Override PartName="/ppt/comments/comment10.xml" ContentType="application/vnd.openxmlformats-officedocument.presentationml.comments+xml"/>
  <Override PartName="/ppt/notesSlides/notesSlide13.xml" ContentType="application/vnd.openxmlformats-officedocument.presentationml.notesSlide+xml"/>
  <Override PartName="/ppt/comments/comment11.xml" ContentType="application/vnd.openxmlformats-officedocument.presentationml.comments+xml"/>
  <Override PartName="/ppt/notesSlides/notesSlide14.xml" ContentType="application/vnd.openxmlformats-officedocument.presentationml.notesSlide+xml"/>
  <Override PartName="/ppt/comments/comment12.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7"/>
  </p:notesMasterIdLst>
  <p:handoutMasterIdLst>
    <p:handoutMasterId r:id="rId18"/>
  </p:handoutMasterIdLst>
  <p:sldIdLst>
    <p:sldId id="256" r:id="rId2"/>
    <p:sldId id="389" r:id="rId3"/>
    <p:sldId id="566" r:id="rId4"/>
    <p:sldId id="472" r:id="rId5"/>
    <p:sldId id="567" r:id="rId6"/>
    <p:sldId id="574" r:id="rId7"/>
    <p:sldId id="577" r:id="rId8"/>
    <p:sldId id="575" r:id="rId9"/>
    <p:sldId id="576" r:id="rId10"/>
    <p:sldId id="579" r:id="rId11"/>
    <p:sldId id="580" r:id="rId12"/>
    <p:sldId id="581" r:id="rId13"/>
    <p:sldId id="582" r:id="rId14"/>
    <p:sldId id="583" r:id="rId15"/>
    <p:sldId id="57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 Gong" initials="KG"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a:srgbClr val="1C1C1C"/>
    <a:srgbClr val="FFFFFF"/>
    <a:srgbClr val="333333"/>
    <a:srgbClr val="292929"/>
    <a:srgbClr val="F8F8F8"/>
    <a:srgbClr val="000000"/>
    <a:srgbClr val="4F81BD"/>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31" autoAdjust="0"/>
    <p:restoredTop sz="99645" autoAdjust="0"/>
  </p:normalViewPr>
  <p:slideViewPr>
    <p:cSldViewPr>
      <p:cViewPr varScale="1">
        <p:scale>
          <a:sx n="70" d="100"/>
          <a:sy n="70" d="100"/>
        </p:scale>
        <p:origin x="-114" y="-17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0" d="100"/>
          <a:sy n="70" d="100"/>
        </p:scale>
        <p:origin x="-324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5-03T14:06:21.931" idx="1">
    <p:pos x="10" y="10"/>
    <p:text>any study on early age sulfate attack? Can Al from AFt and clinker phase be taken out?</p:text>
    <p:extLst>
      <p:ext uri="{C676402C-5697-4E1C-873F-D02D1690AC5C}">
        <p15:threadingInfo xmlns:p15="http://schemas.microsoft.com/office/powerpoint/2012/main" timeZoneBias="240"/>
      </p:ext>
    </p:extLst>
  </p:cm>
  <p:cm authorId="1" dt="2016-05-03T14:08:04.851" idx="2">
    <p:pos x="146" y="146"/>
    <p:text>PH reduction is more pronouced for MgSO4 and H2SO4</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7" y="1"/>
            <a:ext cx="3037840" cy="466434"/>
          </a:xfrm>
          <a:prstGeom prst="rect">
            <a:avLst/>
          </a:prstGeom>
        </p:spPr>
        <p:txBody>
          <a:bodyPr vert="horz" lIns="93176" tIns="46588" rIns="93176" bIns="46588" rtlCol="0"/>
          <a:lstStyle>
            <a:lvl1pPr algn="r">
              <a:defRPr sz="1200"/>
            </a:lvl1pPr>
          </a:lstStyle>
          <a:p>
            <a:fld id="{11F9D7BA-2724-41A1-B719-53FFD450C659}" type="datetimeFigureOut">
              <a:rPr lang="en-US" smtClean="0"/>
              <a:t>6/23/2017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76" tIns="46588" rIns="93176" bIns="46588" rtlCol="0" anchor="b"/>
          <a:lstStyle>
            <a:lvl1pPr algn="r">
              <a:defRPr sz="1200"/>
            </a:lvl1pPr>
          </a:lstStyle>
          <a:p>
            <a:fld id="{EDA9642F-83EE-4D5C-BF5D-B227F5353BE0}" type="slidenum">
              <a:rPr lang="en-US" smtClean="0"/>
              <a:t>‹#›</a:t>
            </a:fld>
            <a:endParaRPr lang="en-US"/>
          </a:p>
        </p:txBody>
      </p:sp>
    </p:spTree>
    <p:extLst>
      <p:ext uri="{BB962C8B-B14F-4D97-AF65-F5344CB8AC3E}">
        <p14:creationId xmlns:p14="http://schemas.microsoft.com/office/powerpoint/2010/main" val="1173328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AU"/>
          </a:p>
        </p:txBody>
      </p:sp>
      <p:sp>
        <p:nvSpPr>
          <p:cNvPr id="3" name="Date Placeholder 2"/>
          <p:cNvSpPr>
            <a:spLocks noGrp="1"/>
          </p:cNvSpPr>
          <p:nvPr>
            <p:ph type="dt" idx="1"/>
          </p:nvPr>
        </p:nvSpPr>
        <p:spPr>
          <a:xfrm>
            <a:off x="3970937" y="0"/>
            <a:ext cx="3037840" cy="464820"/>
          </a:xfrm>
          <a:prstGeom prst="rect">
            <a:avLst/>
          </a:prstGeom>
        </p:spPr>
        <p:txBody>
          <a:bodyPr vert="horz" lIns="93176" tIns="46588" rIns="93176" bIns="46588" rtlCol="0"/>
          <a:lstStyle>
            <a:lvl1pPr algn="r">
              <a:defRPr sz="1200"/>
            </a:lvl1pPr>
          </a:lstStyle>
          <a:p>
            <a:fld id="{AD790BEE-0E4D-4B15-AE4D-66822973C14B}" type="datetimeFigureOut">
              <a:rPr lang="en-AU" smtClean="0"/>
              <a:pPr/>
              <a:t>23/06/2017</a:t>
            </a:fld>
            <a:endParaRPr lang="en-AU"/>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AU"/>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AU"/>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6" tIns="46588" rIns="93176" bIns="46588" rtlCol="0" anchor="b"/>
          <a:lstStyle>
            <a:lvl1pPr algn="r">
              <a:defRPr sz="1200"/>
            </a:lvl1pPr>
          </a:lstStyle>
          <a:p>
            <a:fld id="{57A777E2-F760-47FA-936A-A89B55353A49}" type="slidenum">
              <a:rPr lang="en-AU" smtClean="0"/>
              <a:pPr/>
              <a:t>‹#›</a:t>
            </a:fld>
            <a:endParaRPr lang="en-AU"/>
          </a:p>
        </p:txBody>
      </p:sp>
    </p:spTree>
    <p:extLst>
      <p:ext uri="{BB962C8B-B14F-4D97-AF65-F5344CB8AC3E}">
        <p14:creationId xmlns:p14="http://schemas.microsoft.com/office/powerpoint/2010/main" val="104362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31759">
              <a:defRPr/>
            </a:pPr>
            <a:r>
              <a:rPr lang="en-US" altLang="zh-CN" sz="2000" dirty="0"/>
              <a:t>Good morning, professors. Today I will walk you through my thesis proposal on “The influence of sulfate attack on atomic structure and transport properties of alkali-activated materials”. </a:t>
            </a:r>
            <a:endParaRPr lang="zh-CN" altLang="en-US" sz="2000" dirty="0"/>
          </a:p>
        </p:txBody>
      </p:sp>
      <p:sp>
        <p:nvSpPr>
          <p:cNvPr id="4" name="灯片编号占位符 3"/>
          <p:cNvSpPr>
            <a:spLocks noGrp="1"/>
          </p:cNvSpPr>
          <p:nvPr>
            <p:ph type="sldNum" sz="quarter" idx="10"/>
          </p:nvPr>
        </p:nvSpPr>
        <p:spPr/>
        <p:txBody>
          <a:bodyPr/>
          <a:lstStyle/>
          <a:p>
            <a:fld id="{57A777E2-F760-47FA-936A-A89B55353A49}" type="slidenum">
              <a:rPr lang="en-AU" smtClean="0"/>
              <a:pPr/>
              <a:t>1</a:t>
            </a:fld>
            <a:endParaRPr lang="en-AU"/>
          </a:p>
        </p:txBody>
      </p:sp>
    </p:spTree>
    <p:extLst>
      <p:ext uri="{BB962C8B-B14F-4D97-AF65-F5344CB8AC3E}">
        <p14:creationId xmlns:p14="http://schemas.microsoft.com/office/powerpoint/2010/main" val="311443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10</a:t>
            </a:fld>
            <a:endParaRPr lang="en-AU"/>
          </a:p>
        </p:txBody>
      </p:sp>
    </p:spTree>
    <p:extLst>
      <p:ext uri="{BB962C8B-B14F-4D97-AF65-F5344CB8AC3E}">
        <p14:creationId xmlns:p14="http://schemas.microsoft.com/office/powerpoint/2010/main" val="31246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11</a:t>
            </a:fld>
            <a:endParaRPr lang="en-AU"/>
          </a:p>
        </p:txBody>
      </p:sp>
    </p:spTree>
    <p:extLst>
      <p:ext uri="{BB962C8B-B14F-4D97-AF65-F5344CB8AC3E}">
        <p14:creationId xmlns:p14="http://schemas.microsoft.com/office/powerpoint/2010/main" val="138455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12</a:t>
            </a:fld>
            <a:endParaRPr lang="en-AU"/>
          </a:p>
        </p:txBody>
      </p:sp>
    </p:spTree>
    <p:extLst>
      <p:ext uri="{BB962C8B-B14F-4D97-AF65-F5344CB8AC3E}">
        <p14:creationId xmlns:p14="http://schemas.microsoft.com/office/powerpoint/2010/main" val="1283183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13</a:t>
            </a:fld>
            <a:endParaRPr lang="en-AU"/>
          </a:p>
        </p:txBody>
      </p:sp>
    </p:spTree>
    <p:extLst>
      <p:ext uri="{BB962C8B-B14F-4D97-AF65-F5344CB8AC3E}">
        <p14:creationId xmlns:p14="http://schemas.microsoft.com/office/powerpoint/2010/main" val="184314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14</a:t>
            </a:fld>
            <a:endParaRPr lang="en-AU"/>
          </a:p>
        </p:txBody>
      </p:sp>
    </p:spTree>
    <p:extLst>
      <p:ext uri="{BB962C8B-B14F-4D97-AF65-F5344CB8AC3E}">
        <p14:creationId xmlns:p14="http://schemas.microsoft.com/office/powerpoint/2010/main" val="133383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the research questions</a:t>
            </a:r>
            <a:r>
              <a:rPr lang="en-US" baseline="0" dirty="0" smtClean="0"/>
              <a:t> I want to ask is 1. how sulfate attack changes the chemistry and </a:t>
            </a:r>
            <a:r>
              <a:rPr lang="en-US" baseline="0" dirty="0" err="1" smtClean="0"/>
              <a:t>and</a:t>
            </a:r>
            <a:r>
              <a:rPr lang="en-US" baseline="0" dirty="0" smtClean="0"/>
              <a:t> atomic structure of AAMs and 2 how sulfate attack change the pore structure and transport properties of AAMs</a:t>
            </a:r>
            <a:endParaRPr lang="en-US" dirty="0"/>
          </a:p>
        </p:txBody>
      </p:sp>
      <p:sp>
        <p:nvSpPr>
          <p:cNvPr id="4" name="Slide Number Placeholder 3"/>
          <p:cNvSpPr>
            <a:spLocks noGrp="1"/>
          </p:cNvSpPr>
          <p:nvPr>
            <p:ph type="sldNum" sz="quarter" idx="10"/>
          </p:nvPr>
        </p:nvSpPr>
        <p:spPr/>
        <p:txBody>
          <a:bodyPr/>
          <a:lstStyle/>
          <a:p>
            <a:fld id="{57A777E2-F760-47FA-936A-A89B55353A49}" type="slidenum">
              <a:rPr lang="en-AU" smtClean="0"/>
              <a:pPr/>
              <a:t>15</a:t>
            </a:fld>
            <a:endParaRPr lang="en-AU"/>
          </a:p>
        </p:txBody>
      </p:sp>
    </p:spTree>
    <p:extLst>
      <p:ext uri="{BB962C8B-B14F-4D97-AF65-F5344CB8AC3E}">
        <p14:creationId xmlns:p14="http://schemas.microsoft.com/office/powerpoint/2010/main" val="106503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AU" baseline="0" dirty="0" smtClean="0"/>
              <a:t>Here is the outline of my presentation. I will start with some background information, like environmental impact of OPC and environmental benefits developing AAMs; what are </a:t>
            </a:r>
            <a:r>
              <a:rPr lang="en-AU" baseline="0" dirty="0" err="1" smtClean="0"/>
              <a:t>sulfate</a:t>
            </a:r>
            <a:r>
              <a:rPr lang="en-AU" baseline="0" dirty="0" smtClean="0"/>
              <a:t> attack and why do we care about </a:t>
            </a:r>
            <a:r>
              <a:rPr lang="en-AU" baseline="0" dirty="0" err="1" smtClean="0"/>
              <a:t>sulfate</a:t>
            </a:r>
            <a:r>
              <a:rPr lang="en-AU" baseline="0" dirty="0" smtClean="0"/>
              <a:t> attack of AAMs</a:t>
            </a:r>
            <a:r>
              <a:rPr lang="en-US" baseline="0" dirty="0" smtClean="0"/>
              <a:t>. </a:t>
            </a:r>
          </a:p>
          <a:p>
            <a:r>
              <a:rPr lang="en-US" baseline="0" dirty="0" smtClean="0"/>
              <a:t>I will then talk about the research gaps identified based on the current literature on sulfate attack of AAMs. Based on the research gap, I have raised a number of research questions I hope to answer and a number of objectives I hope to achieve during my </a:t>
            </a:r>
            <a:r>
              <a:rPr lang="en-US" baseline="0" dirty="0" err="1" smtClean="0"/>
              <a:t>phd</a:t>
            </a:r>
            <a:r>
              <a:rPr lang="en-US" baseline="0" dirty="0" smtClean="0"/>
              <a:t>. </a:t>
            </a:r>
          </a:p>
          <a:p>
            <a:pPr defTabSz="931759">
              <a:defRPr/>
            </a:pPr>
            <a:r>
              <a:rPr lang="en-US" baseline="0" dirty="0" smtClean="0"/>
              <a:t>In order to answer these questions and achieve these objectives, I have outlined 7 tasks to be undertaken, which can be grouped into two parts. The first part consisting of task 1-3 is focused on the atomic structure and transport properties of neat AAMs, The second part consisting of tasks 4-7 will be focusing on the influence of sulfate</a:t>
            </a:r>
            <a:r>
              <a:rPr lang="en-AU" dirty="0">
                <a:solidFill>
                  <a:srgbClr val="C00000"/>
                </a:solidFill>
                <a:latin typeface="Gill Sans MT" panose="020B0502020104020203" pitchFamily="34" charset="0"/>
                <a:cs typeface="Times" pitchFamily="18" charset="0"/>
              </a:rPr>
              <a:t> attack </a:t>
            </a:r>
            <a:r>
              <a:rPr lang="en-AU" dirty="0">
                <a:solidFill>
                  <a:schemeClr val="bg1">
                    <a:lumMod val="75000"/>
                    <a:lumOff val="25000"/>
                  </a:schemeClr>
                </a:solidFill>
                <a:latin typeface="Gill Sans MT" panose="020B0502020104020203" pitchFamily="34" charset="0"/>
                <a:cs typeface="Times" pitchFamily="18" charset="0"/>
              </a:rPr>
              <a:t>on the atomic structure and transport properties of neat AAMs. </a:t>
            </a:r>
            <a:r>
              <a:rPr lang="en-US" dirty="0"/>
              <a:t>Finally, I will briefly talk about the research schedule proposed to undertake these tasks.</a:t>
            </a:r>
            <a:endParaRPr lang="en-AU" dirty="0">
              <a:solidFill>
                <a:schemeClr val="bg1">
                  <a:lumMod val="75000"/>
                  <a:lumOff val="25000"/>
                </a:schemeClr>
              </a:solidFill>
              <a:latin typeface="Gill Sans MT" panose="020B0502020104020203" pitchFamily="34" charset="0"/>
              <a:cs typeface="Times" pitchFamily="18" charset="0"/>
            </a:endParaRPr>
          </a:p>
          <a:p>
            <a:endParaRPr lang="en-AU" dirty="0">
              <a:solidFill>
                <a:schemeClr val="bg1">
                  <a:lumMod val="75000"/>
                  <a:lumOff val="25000"/>
                </a:schemeClr>
              </a:solidFill>
              <a:latin typeface="Gill Sans MT" panose="020B0502020104020203" pitchFamily="34" charset="0"/>
              <a:cs typeface="Times" pitchFamily="18" charset="0"/>
            </a:endParaRPr>
          </a:p>
          <a:p>
            <a:r>
              <a:rPr lang="en-AU" dirty="0">
                <a:solidFill>
                  <a:schemeClr val="bg1">
                    <a:lumMod val="75000"/>
                    <a:lumOff val="25000"/>
                  </a:schemeClr>
                </a:solidFill>
                <a:latin typeface="Gill Sans MT" panose="020B0502020104020203" pitchFamily="34" charset="0"/>
                <a:cs typeface="Times" pitchFamily="18" charset="0"/>
              </a:rPr>
              <a:t>The first part which consists of 3 tasks are the focus of the first two years of my </a:t>
            </a:r>
            <a:r>
              <a:rPr lang="en-AU" dirty="0" err="1">
                <a:solidFill>
                  <a:schemeClr val="bg1">
                    <a:lumMod val="75000"/>
                    <a:lumOff val="25000"/>
                  </a:schemeClr>
                </a:solidFill>
                <a:latin typeface="Gill Sans MT" panose="020B0502020104020203" pitchFamily="34" charset="0"/>
                <a:cs typeface="Times" pitchFamily="18" charset="0"/>
              </a:rPr>
              <a:t>phd</a:t>
            </a:r>
            <a:r>
              <a:rPr lang="en-AU" dirty="0">
                <a:solidFill>
                  <a:schemeClr val="bg1">
                    <a:lumMod val="75000"/>
                    <a:lumOff val="25000"/>
                  </a:schemeClr>
                </a:solidFill>
                <a:latin typeface="Gill Sans MT" panose="020B0502020104020203" pitchFamily="34" charset="0"/>
                <a:cs typeface="Times" pitchFamily="18" charset="0"/>
              </a:rPr>
              <a:t>, while my next three years will be focusing on the second part. The purpose of the first part on neat AAMs are three fold: (1) to get </a:t>
            </a:r>
            <a:r>
              <a:rPr lang="en-AU" dirty="0" err="1">
                <a:solidFill>
                  <a:schemeClr val="bg1">
                    <a:lumMod val="75000"/>
                    <a:lumOff val="25000"/>
                  </a:schemeClr>
                </a:solidFill>
                <a:latin typeface="Gill Sans MT" panose="020B0502020104020203" pitchFamily="34" charset="0"/>
                <a:cs typeface="Times" pitchFamily="18" charset="0"/>
              </a:rPr>
              <a:t>farmilarize</a:t>
            </a:r>
            <a:r>
              <a:rPr lang="en-AU" dirty="0">
                <a:solidFill>
                  <a:schemeClr val="bg1">
                    <a:lumMod val="75000"/>
                    <a:lumOff val="25000"/>
                  </a:schemeClr>
                </a:solidFill>
                <a:latin typeface="Gill Sans MT" panose="020B0502020104020203" pitchFamily="34" charset="0"/>
                <a:cs typeface="Times" pitchFamily="18" charset="0"/>
              </a:rPr>
              <a:t> with the AAMs materials, (2) experimental and simulation methods that will be used for studies in the second part, and (3) to be used as control for part 2. </a:t>
            </a:r>
          </a:p>
          <a:p>
            <a:r>
              <a:rPr lang="en-US" dirty="0"/>
              <a:t>Finally, I will quickly go through the proposed research schedule.</a:t>
            </a:r>
            <a:endParaRPr lang="en-AU" dirty="0">
              <a:solidFill>
                <a:schemeClr val="bg1">
                  <a:lumMod val="75000"/>
                  <a:lumOff val="25000"/>
                </a:schemeClr>
              </a:solidFill>
              <a:latin typeface="Gill Sans MT" panose="020B0502020104020203" pitchFamily="34" charset="0"/>
              <a:cs typeface="Times" pitchFamily="18" charset="0"/>
            </a:endParaRPr>
          </a:p>
        </p:txBody>
      </p:sp>
      <p:sp>
        <p:nvSpPr>
          <p:cNvPr id="4" name="灯片编号占位符 3"/>
          <p:cNvSpPr>
            <a:spLocks noGrp="1"/>
          </p:cNvSpPr>
          <p:nvPr>
            <p:ph type="sldNum" sz="quarter" idx="10"/>
          </p:nvPr>
        </p:nvSpPr>
        <p:spPr/>
        <p:txBody>
          <a:bodyPr/>
          <a:lstStyle/>
          <a:p>
            <a:fld id="{57A777E2-F760-47FA-936A-A89B55353A49}" type="slidenum">
              <a:rPr lang="en-AU" smtClean="0"/>
              <a:pPr/>
              <a:t>2</a:t>
            </a:fld>
            <a:endParaRPr lang="en-AU"/>
          </a:p>
        </p:txBody>
      </p:sp>
    </p:spTree>
    <p:extLst>
      <p:ext uri="{BB962C8B-B14F-4D97-AF65-F5344CB8AC3E}">
        <p14:creationId xmlns:p14="http://schemas.microsoft.com/office/powerpoint/2010/main" val="331008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3</a:t>
            </a:fld>
            <a:endParaRPr lang="en-AU"/>
          </a:p>
        </p:txBody>
      </p:sp>
    </p:spTree>
    <p:extLst>
      <p:ext uri="{BB962C8B-B14F-4D97-AF65-F5344CB8AC3E}">
        <p14:creationId xmlns:p14="http://schemas.microsoft.com/office/powerpoint/2010/main" val="155505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4</a:t>
            </a:fld>
            <a:endParaRPr lang="en-AU"/>
          </a:p>
        </p:txBody>
      </p:sp>
    </p:spTree>
    <p:extLst>
      <p:ext uri="{BB962C8B-B14F-4D97-AF65-F5344CB8AC3E}">
        <p14:creationId xmlns:p14="http://schemas.microsoft.com/office/powerpoint/2010/main" val="331388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5</a:t>
            </a:fld>
            <a:endParaRPr lang="en-AU"/>
          </a:p>
        </p:txBody>
      </p:sp>
    </p:spTree>
    <p:extLst>
      <p:ext uri="{BB962C8B-B14F-4D97-AF65-F5344CB8AC3E}">
        <p14:creationId xmlns:p14="http://schemas.microsoft.com/office/powerpoint/2010/main" val="208497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6</a:t>
            </a:fld>
            <a:endParaRPr lang="en-AU"/>
          </a:p>
        </p:txBody>
      </p:sp>
    </p:spTree>
    <p:extLst>
      <p:ext uri="{BB962C8B-B14F-4D97-AF65-F5344CB8AC3E}">
        <p14:creationId xmlns:p14="http://schemas.microsoft.com/office/powerpoint/2010/main" val="108438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7</a:t>
            </a:fld>
            <a:endParaRPr lang="en-AU"/>
          </a:p>
        </p:txBody>
      </p:sp>
    </p:spTree>
    <p:extLst>
      <p:ext uri="{BB962C8B-B14F-4D97-AF65-F5344CB8AC3E}">
        <p14:creationId xmlns:p14="http://schemas.microsoft.com/office/powerpoint/2010/main" val="112504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8</a:t>
            </a:fld>
            <a:endParaRPr lang="en-AU"/>
          </a:p>
        </p:txBody>
      </p:sp>
    </p:spTree>
    <p:extLst>
      <p:ext uri="{BB962C8B-B14F-4D97-AF65-F5344CB8AC3E}">
        <p14:creationId xmlns:p14="http://schemas.microsoft.com/office/powerpoint/2010/main" val="50970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SO42-: 2-3mg/L, Mg 700 mg/L; Na 11mg/L </a:t>
            </a:r>
          </a:p>
          <a:p>
            <a:r>
              <a:rPr lang="en-US" sz="1100" dirty="0"/>
              <a:t>One durability issue AAM may face as a building material is sulfate attack, since sulfate attack is a major durability issue for OPC concrete structures. For the OPC-based materials, sulfate attack occurs when sulfate-bearing chemicals penetrate into the material through the porous network and react with the chemical phases in OPC, leading to severe damage to the material. Under sulfate attack, four major degradation reactions may occur. Two of them involves the sulfate ions taking out Ca, Al from the different chemical phases in OPC to form expansive gypsum and </a:t>
            </a:r>
            <a:r>
              <a:rPr lang="en-US" sz="1100" dirty="0" err="1"/>
              <a:t>ettringite</a:t>
            </a:r>
            <a:r>
              <a:rPr lang="en-US" sz="1100" dirty="0"/>
              <a:t>, which can cause the material to crack. When exposed to MgSO4, the Mg ions may transform the C-S-H gel to a M-S-H gel which has lower cohesive strength. Also, under sulfate attack, especially for MgSO4 and H2SO4, the </a:t>
            </a:r>
            <a:r>
              <a:rPr lang="en-US" sz="1100" dirty="0" err="1"/>
              <a:t>ph</a:t>
            </a:r>
            <a:r>
              <a:rPr lang="en-US" sz="1100" dirty="0"/>
              <a:t> of the system will decrease. The decrease of </a:t>
            </a:r>
            <a:r>
              <a:rPr lang="en-US" sz="1100" dirty="0" err="1"/>
              <a:t>ph</a:t>
            </a:r>
            <a:r>
              <a:rPr lang="en-US" sz="1100" dirty="0"/>
              <a:t> can not only destabilize the chemical phases in OPC but also accelerate the corrosion of steel rebar embedded.</a:t>
            </a:r>
          </a:p>
          <a:p>
            <a:endParaRPr lang="en-US" sz="1100" dirty="0"/>
          </a:p>
          <a:p>
            <a:r>
              <a:rPr lang="en-US" sz="1100" dirty="0"/>
              <a:t>Due to these degradation actions, sulfate attack can cause severe damage to concrete structures. The risk of sulfate attack is real for concrete structure in coastal area since seawater is abundant with Na2SO4 and MgSO4. In places where sulfate bearing soils are presented, sulfate-bearing chemicals can be dissolved in groundwater and cause severe damage to the concrete foundations. </a:t>
            </a:r>
          </a:p>
          <a:p>
            <a:endParaRPr lang="en-US" sz="1100" dirty="0"/>
          </a:p>
          <a:p>
            <a:r>
              <a:rPr lang="en-US" sz="1100" dirty="0"/>
              <a:t>In AAMs, there are also abundant Al and Ca, a nature question one may ask is how does the Al and Ca-containing phases in AAM would interact with these sulfate-bearing chemicals and how does these interaction impact the durability of AAMs. In my </a:t>
            </a:r>
            <a:r>
              <a:rPr lang="en-US" sz="1100" dirty="0" err="1"/>
              <a:t>phd</a:t>
            </a:r>
            <a:r>
              <a:rPr lang="en-US" sz="1100" dirty="0"/>
              <a:t>, I hope to contribute to answering these questions. </a:t>
            </a:r>
          </a:p>
          <a:p>
            <a:endParaRPr lang="en-US" sz="1100" dirty="0"/>
          </a:p>
          <a:p>
            <a:r>
              <a:rPr lang="en-US" sz="1100" dirty="0">
                <a:solidFill>
                  <a:srgbClr val="FF0000"/>
                </a:solidFill>
              </a:rPr>
              <a:t>Q: how cracks are formed? Crystallization pressure.</a:t>
            </a:r>
          </a:p>
          <a:p>
            <a:r>
              <a:rPr lang="en-US" sz="1100" dirty="0">
                <a:solidFill>
                  <a:srgbClr val="FF0000"/>
                </a:solidFill>
              </a:rPr>
              <a:t>Concentration of sulfate ions in sea water and ground water</a:t>
            </a:r>
          </a:p>
        </p:txBody>
      </p:sp>
      <p:sp>
        <p:nvSpPr>
          <p:cNvPr id="4" name="Slide Number Placeholder 3"/>
          <p:cNvSpPr>
            <a:spLocks noGrp="1"/>
          </p:cNvSpPr>
          <p:nvPr>
            <p:ph type="sldNum" sz="quarter" idx="10"/>
          </p:nvPr>
        </p:nvSpPr>
        <p:spPr/>
        <p:txBody>
          <a:bodyPr/>
          <a:lstStyle/>
          <a:p>
            <a:fld id="{57A777E2-F760-47FA-936A-A89B55353A49}" type="slidenum">
              <a:rPr lang="en-AU" smtClean="0"/>
              <a:pPr/>
              <a:t>9</a:t>
            </a:fld>
            <a:endParaRPr lang="en-AU"/>
          </a:p>
        </p:txBody>
      </p:sp>
    </p:spTree>
    <p:extLst>
      <p:ext uri="{BB962C8B-B14F-4D97-AF65-F5344CB8AC3E}">
        <p14:creationId xmlns:p14="http://schemas.microsoft.com/office/powerpoint/2010/main" val="101815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6BB8E-FE66-490C-AD7E-DB12BDCA080E}" type="datetime1">
              <a:rPr lang="en-AU" smtClean="0"/>
              <a:t>23/06/2017</a:t>
            </a:fld>
            <a:endParaRPr lang="en-AU"/>
          </a:p>
        </p:txBody>
      </p:sp>
      <p:sp>
        <p:nvSpPr>
          <p:cNvPr id="5" name="Footer Placeholder 4"/>
          <p:cNvSpPr>
            <a:spLocks noGrp="1"/>
          </p:cNvSpPr>
          <p:nvPr>
            <p:ph type="ftr" sz="quarter" idx="11"/>
          </p:nvPr>
        </p:nvSpPr>
        <p:spPr/>
        <p:txBody>
          <a:bodyPr/>
          <a:lstStyle/>
          <a:p>
            <a:r>
              <a:rPr lang="en-AU" smtClean="0"/>
              <a:t>11</a:t>
            </a:r>
            <a:endParaRPr lang="en-AU"/>
          </a:p>
        </p:txBody>
      </p:sp>
      <p:sp>
        <p:nvSpPr>
          <p:cNvPr id="6" name="Slide Number Placeholder 5"/>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4473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907B1-359F-483E-AC9D-D41D1FB8058B}" type="datetime1">
              <a:rPr lang="en-AU" smtClean="0"/>
              <a:t>23/06/2017</a:t>
            </a:fld>
            <a:endParaRPr lang="en-AU"/>
          </a:p>
        </p:txBody>
      </p:sp>
      <p:sp>
        <p:nvSpPr>
          <p:cNvPr id="5" name="Footer Placeholder 4"/>
          <p:cNvSpPr>
            <a:spLocks noGrp="1"/>
          </p:cNvSpPr>
          <p:nvPr>
            <p:ph type="ftr" sz="quarter" idx="11"/>
          </p:nvPr>
        </p:nvSpPr>
        <p:spPr/>
        <p:txBody>
          <a:bodyPr/>
          <a:lstStyle/>
          <a:p>
            <a:r>
              <a:rPr lang="en-AU" smtClean="0"/>
              <a:t>11</a:t>
            </a:r>
            <a:endParaRPr lang="en-AU"/>
          </a:p>
        </p:txBody>
      </p:sp>
      <p:sp>
        <p:nvSpPr>
          <p:cNvPr id="6" name="Slide Number Placeholder 5"/>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303766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DAFC44-320B-4E85-9DE9-FB458F51E598}" type="datetime1">
              <a:rPr lang="en-AU" smtClean="0"/>
              <a:t>23/06/2017</a:t>
            </a:fld>
            <a:endParaRPr lang="en-AU"/>
          </a:p>
        </p:txBody>
      </p:sp>
      <p:sp>
        <p:nvSpPr>
          <p:cNvPr id="5" name="Footer Placeholder 4"/>
          <p:cNvSpPr>
            <a:spLocks noGrp="1"/>
          </p:cNvSpPr>
          <p:nvPr>
            <p:ph type="ftr" sz="quarter" idx="11"/>
          </p:nvPr>
        </p:nvSpPr>
        <p:spPr/>
        <p:txBody>
          <a:bodyPr/>
          <a:lstStyle/>
          <a:p>
            <a:r>
              <a:rPr lang="en-AU" smtClean="0"/>
              <a:t>11</a:t>
            </a:r>
            <a:endParaRPr lang="en-AU"/>
          </a:p>
        </p:txBody>
      </p:sp>
      <p:sp>
        <p:nvSpPr>
          <p:cNvPr id="6" name="Slide Number Placeholder 5"/>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108195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D14DD-A08F-48E9-B4B6-AF2B0A48C88D}" type="datetime1">
              <a:rPr lang="en-AU" smtClean="0"/>
              <a:t>23/06/2017</a:t>
            </a:fld>
            <a:endParaRPr lang="en-AU"/>
          </a:p>
        </p:txBody>
      </p:sp>
      <p:sp>
        <p:nvSpPr>
          <p:cNvPr id="5" name="Footer Placeholder 4"/>
          <p:cNvSpPr>
            <a:spLocks noGrp="1"/>
          </p:cNvSpPr>
          <p:nvPr>
            <p:ph type="ftr" sz="quarter" idx="11"/>
          </p:nvPr>
        </p:nvSpPr>
        <p:spPr/>
        <p:txBody>
          <a:bodyPr/>
          <a:lstStyle/>
          <a:p>
            <a:r>
              <a:rPr lang="en-AU" smtClean="0"/>
              <a:t>11</a:t>
            </a:r>
            <a:endParaRPr lang="en-AU"/>
          </a:p>
        </p:txBody>
      </p:sp>
      <p:sp>
        <p:nvSpPr>
          <p:cNvPr id="6" name="Slide Number Placeholder 5"/>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306308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02D801-F2EA-4688-8D95-CB194C399A3D}" type="datetime1">
              <a:rPr lang="en-AU" smtClean="0"/>
              <a:t>23/06/2017</a:t>
            </a:fld>
            <a:endParaRPr lang="en-AU"/>
          </a:p>
        </p:txBody>
      </p:sp>
      <p:sp>
        <p:nvSpPr>
          <p:cNvPr id="5" name="Footer Placeholder 4"/>
          <p:cNvSpPr>
            <a:spLocks noGrp="1"/>
          </p:cNvSpPr>
          <p:nvPr>
            <p:ph type="ftr" sz="quarter" idx="11"/>
          </p:nvPr>
        </p:nvSpPr>
        <p:spPr/>
        <p:txBody>
          <a:bodyPr/>
          <a:lstStyle/>
          <a:p>
            <a:r>
              <a:rPr lang="en-AU" smtClean="0"/>
              <a:t>11</a:t>
            </a:r>
            <a:endParaRPr lang="en-AU"/>
          </a:p>
        </p:txBody>
      </p:sp>
      <p:sp>
        <p:nvSpPr>
          <p:cNvPr id="6" name="Slide Number Placeholder 5"/>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130658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44893-D724-41CB-B8C6-8DFEE333B074}" type="datetime1">
              <a:rPr lang="en-AU" smtClean="0"/>
              <a:t>23/06/2017</a:t>
            </a:fld>
            <a:endParaRPr lang="en-AU"/>
          </a:p>
        </p:txBody>
      </p:sp>
      <p:sp>
        <p:nvSpPr>
          <p:cNvPr id="6" name="Footer Placeholder 5"/>
          <p:cNvSpPr>
            <a:spLocks noGrp="1"/>
          </p:cNvSpPr>
          <p:nvPr>
            <p:ph type="ftr" sz="quarter" idx="11"/>
          </p:nvPr>
        </p:nvSpPr>
        <p:spPr/>
        <p:txBody>
          <a:bodyPr/>
          <a:lstStyle/>
          <a:p>
            <a:r>
              <a:rPr lang="en-AU" smtClean="0"/>
              <a:t>11</a:t>
            </a:r>
            <a:endParaRPr lang="en-AU"/>
          </a:p>
        </p:txBody>
      </p:sp>
      <p:sp>
        <p:nvSpPr>
          <p:cNvPr id="7" name="Slide Number Placeholder 6"/>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284725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E6855C-EC37-4CC0-9746-6006449C9A2B}" type="datetime1">
              <a:rPr lang="en-AU" smtClean="0"/>
              <a:t>23/06/2017</a:t>
            </a:fld>
            <a:endParaRPr lang="en-AU"/>
          </a:p>
        </p:txBody>
      </p:sp>
      <p:sp>
        <p:nvSpPr>
          <p:cNvPr id="8" name="Footer Placeholder 7"/>
          <p:cNvSpPr>
            <a:spLocks noGrp="1"/>
          </p:cNvSpPr>
          <p:nvPr>
            <p:ph type="ftr" sz="quarter" idx="11"/>
          </p:nvPr>
        </p:nvSpPr>
        <p:spPr/>
        <p:txBody>
          <a:bodyPr/>
          <a:lstStyle/>
          <a:p>
            <a:r>
              <a:rPr lang="en-AU" smtClean="0"/>
              <a:t>11</a:t>
            </a:r>
            <a:endParaRPr lang="en-AU"/>
          </a:p>
        </p:txBody>
      </p:sp>
      <p:sp>
        <p:nvSpPr>
          <p:cNvPr id="9" name="Slide Number Placeholder 8"/>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229155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5CB85E-FE6F-4F15-A950-A4D6A837D4CD}" type="datetime1">
              <a:rPr lang="en-AU" smtClean="0"/>
              <a:t>23/06/2017</a:t>
            </a:fld>
            <a:endParaRPr lang="en-AU"/>
          </a:p>
        </p:txBody>
      </p:sp>
      <p:sp>
        <p:nvSpPr>
          <p:cNvPr id="4" name="Footer Placeholder 3"/>
          <p:cNvSpPr>
            <a:spLocks noGrp="1"/>
          </p:cNvSpPr>
          <p:nvPr>
            <p:ph type="ftr" sz="quarter" idx="11"/>
          </p:nvPr>
        </p:nvSpPr>
        <p:spPr/>
        <p:txBody>
          <a:bodyPr/>
          <a:lstStyle/>
          <a:p>
            <a:r>
              <a:rPr lang="en-AU" smtClean="0"/>
              <a:t>11</a:t>
            </a:r>
            <a:endParaRPr lang="en-AU"/>
          </a:p>
        </p:txBody>
      </p:sp>
      <p:sp>
        <p:nvSpPr>
          <p:cNvPr id="5" name="Slide Number Placeholder 4"/>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12798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77112-6241-4247-B0F7-31E4F56682C5}" type="datetime1">
              <a:rPr lang="en-AU" smtClean="0"/>
              <a:t>23/06/2017</a:t>
            </a:fld>
            <a:endParaRPr lang="en-AU"/>
          </a:p>
        </p:txBody>
      </p:sp>
      <p:sp>
        <p:nvSpPr>
          <p:cNvPr id="3" name="Footer Placeholder 2"/>
          <p:cNvSpPr>
            <a:spLocks noGrp="1"/>
          </p:cNvSpPr>
          <p:nvPr>
            <p:ph type="ftr" sz="quarter" idx="11"/>
          </p:nvPr>
        </p:nvSpPr>
        <p:spPr/>
        <p:txBody>
          <a:bodyPr/>
          <a:lstStyle/>
          <a:p>
            <a:r>
              <a:rPr lang="en-AU" smtClean="0"/>
              <a:t>11</a:t>
            </a:r>
            <a:endParaRPr lang="en-AU"/>
          </a:p>
        </p:txBody>
      </p:sp>
      <p:sp>
        <p:nvSpPr>
          <p:cNvPr id="4" name="Slide Number Placeholder 3"/>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112661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5B9B3-99AF-4C4A-8A9F-8247C9C0B4A3}" type="datetime1">
              <a:rPr lang="en-AU" smtClean="0"/>
              <a:t>23/06/2017</a:t>
            </a:fld>
            <a:endParaRPr lang="en-AU"/>
          </a:p>
        </p:txBody>
      </p:sp>
      <p:sp>
        <p:nvSpPr>
          <p:cNvPr id="6" name="Footer Placeholder 5"/>
          <p:cNvSpPr>
            <a:spLocks noGrp="1"/>
          </p:cNvSpPr>
          <p:nvPr>
            <p:ph type="ftr" sz="quarter" idx="11"/>
          </p:nvPr>
        </p:nvSpPr>
        <p:spPr/>
        <p:txBody>
          <a:bodyPr/>
          <a:lstStyle/>
          <a:p>
            <a:r>
              <a:rPr lang="en-AU" smtClean="0"/>
              <a:t>11</a:t>
            </a:r>
            <a:endParaRPr lang="en-AU"/>
          </a:p>
        </p:txBody>
      </p:sp>
      <p:sp>
        <p:nvSpPr>
          <p:cNvPr id="7" name="Slide Number Placeholder 6"/>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234541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AA52F-E842-4827-8A80-1C79C0ABA9B2}" type="datetime1">
              <a:rPr lang="en-AU" smtClean="0"/>
              <a:t>23/06/2017</a:t>
            </a:fld>
            <a:endParaRPr lang="en-AU"/>
          </a:p>
        </p:txBody>
      </p:sp>
      <p:sp>
        <p:nvSpPr>
          <p:cNvPr id="6" name="Footer Placeholder 5"/>
          <p:cNvSpPr>
            <a:spLocks noGrp="1"/>
          </p:cNvSpPr>
          <p:nvPr>
            <p:ph type="ftr" sz="quarter" idx="11"/>
          </p:nvPr>
        </p:nvSpPr>
        <p:spPr/>
        <p:txBody>
          <a:bodyPr/>
          <a:lstStyle/>
          <a:p>
            <a:r>
              <a:rPr lang="en-AU" smtClean="0"/>
              <a:t>11</a:t>
            </a:r>
            <a:endParaRPr lang="en-AU"/>
          </a:p>
        </p:txBody>
      </p:sp>
      <p:sp>
        <p:nvSpPr>
          <p:cNvPr id="7" name="Slide Number Placeholder 6"/>
          <p:cNvSpPr>
            <a:spLocks noGrp="1"/>
          </p:cNvSpPr>
          <p:nvPr>
            <p:ph type="sldNum" sz="quarter" idx="12"/>
          </p:nvPr>
        </p:nvSpPr>
        <p:spPr/>
        <p:txBody>
          <a:bodyPr/>
          <a:lstStyle/>
          <a:p>
            <a:fld id="{535426FE-5DEC-4C9F-97A7-D4508D13EA52}" type="slidenum">
              <a:rPr lang="en-AU" smtClean="0"/>
              <a:pPr/>
              <a:t>‹#›</a:t>
            </a:fld>
            <a:endParaRPr lang="en-AU"/>
          </a:p>
        </p:txBody>
      </p:sp>
    </p:spTree>
    <p:extLst>
      <p:ext uri="{BB962C8B-B14F-4D97-AF65-F5344CB8AC3E}">
        <p14:creationId xmlns:p14="http://schemas.microsoft.com/office/powerpoint/2010/main" val="36492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7957C-1424-4663-A554-1CCE0386CF72}" type="datetime1">
              <a:rPr lang="en-AU" smtClean="0"/>
              <a:t>23/06/2017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11</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426FE-5DEC-4C9F-97A7-D4508D13EA52}" type="slidenum">
              <a:rPr lang="en-AU" smtClean="0"/>
              <a:pPr/>
              <a:t>‹#›</a:t>
            </a:fld>
            <a:endParaRPr lang="en-AU"/>
          </a:p>
        </p:txBody>
      </p:sp>
    </p:spTree>
    <p:extLst>
      <p:ext uri="{BB962C8B-B14F-4D97-AF65-F5344CB8AC3E}">
        <p14:creationId xmlns:p14="http://schemas.microsoft.com/office/powerpoint/2010/main" val="106177032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comments" Target="../comments/comment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7.jpe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9.xml"/><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omments" Target="../comments/comment10.xml"/><Relationship Id="rId5" Type="http://schemas.openxmlformats.org/officeDocument/2006/relationships/image" Target="../media/image20.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comments" Target="../comments/comment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1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p:cNvSpPr txBox="1"/>
          <p:nvPr/>
        </p:nvSpPr>
        <p:spPr>
          <a:xfrm>
            <a:off x="251520" y="980728"/>
            <a:ext cx="8892480" cy="2308324"/>
          </a:xfrm>
          <a:prstGeom prst="rect">
            <a:avLst/>
          </a:prstGeom>
          <a:noFill/>
        </p:spPr>
        <p:txBody>
          <a:bodyPr wrap="square" rtlCol="0">
            <a:spAutoFit/>
          </a:bodyPr>
          <a:lstStyle/>
          <a:p>
            <a:pPr algn="ctr">
              <a:spcBef>
                <a:spcPts val="0"/>
              </a:spcBef>
            </a:pPr>
            <a:r>
              <a:rPr lang="en-US" sz="4800" i="1" dirty="0" smtClean="0">
                <a:solidFill>
                  <a:schemeClr val="bg1"/>
                </a:solidFill>
                <a:latin typeface="Gill Sans MT" panose="020B0502020104020203" pitchFamily="34" charset="0"/>
              </a:rPr>
              <a:t>Probing the Dynamics of Methane in Metal-Organic Frameworks by Disk Chopper Spectrometer</a:t>
            </a:r>
            <a:endParaRPr lang="en-US" sz="4800" i="1" dirty="0">
              <a:solidFill>
                <a:schemeClr val="bg1"/>
              </a:solidFill>
              <a:latin typeface="Gill Sans MT" panose="020B0502020104020203" pitchFamily="34" charset="0"/>
            </a:endParaRPr>
          </a:p>
        </p:txBody>
      </p:sp>
      <p:sp>
        <p:nvSpPr>
          <p:cNvPr id="6" name="TextBox 5"/>
          <p:cNvSpPr txBox="1"/>
          <p:nvPr/>
        </p:nvSpPr>
        <p:spPr>
          <a:xfrm>
            <a:off x="683568" y="5361185"/>
            <a:ext cx="2088232" cy="461665"/>
          </a:xfrm>
          <a:prstGeom prst="rect">
            <a:avLst/>
          </a:prstGeom>
          <a:noFill/>
        </p:spPr>
        <p:txBody>
          <a:bodyPr wrap="square" rtlCol="0">
            <a:spAutoFit/>
          </a:bodyPr>
          <a:lstStyle/>
          <a:p>
            <a:pPr algn="r"/>
            <a:r>
              <a:rPr lang="en-US" sz="2400" i="1" dirty="0" smtClean="0">
                <a:solidFill>
                  <a:schemeClr val="bg1">
                    <a:lumMod val="65000"/>
                    <a:lumOff val="35000"/>
                  </a:schemeClr>
                </a:solidFill>
                <a:latin typeface="Gill Sans MT" panose="020B0502020104020203" pitchFamily="34" charset="0"/>
                <a:cs typeface="Times" panose="02020603050405020304" pitchFamily="18" charset="0"/>
              </a:rPr>
              <a:t>Group 3</a:t>
            </a:r>
            <a:r>
              <a:rPr lang="en-US" sz="2400" i="1" dirty="0" smtClean="0">
                <a:solidFill>
                  <a:schemeClr val="bg1">
                    <a:lumMod val="65000"/>
                    <a:lumOff val="35000"/>
                  </a:schemeClr>
                </a:solidFill>
                <a:latin typeface="Gill Sans MT" panose="020B0502020104020203" pitchFamily="34" charset="0"/>
                <a:cs typeface="Times" panose="02020603050405020304" pitchFamily="18" charset="0"/>
              </a:rPr>
              <a:t>:</a:t>
            </a:r>
            <a:endParaRPr lang="en-US" sz="2400" b="1" i="1" dirty="0" smtClean="0">
              <a:solidFill>
                <a:schemeClr val="bg1">
                  <a:lumMod val="65000"/>
                  <a:lumOff val="35000"/>
                </a:schemeClr>
              </a:solidFill>
              <a:latin typeface="Gill Sans MT" panose="020B0502020104020203" pitchFamily="34" charset="0"/>
              <a:cs typeface="Times" panose="02020603050405020304" pitchFamily="18" charset="0"/>
            </a:endParaRPr>
          </a:p>
        </p:txBody>
      </p:sp>
      <p:sp>
        <p:nvSpPr>
          <p:cNvPr id="7" name="TextBox 6"/>
          <p:cNvSpPr txBox="1"/>
          <p:nvPr/>
        </p:nvSpPr>
        <p:spPr>
          <a:xfrm>
            <a:off x="3131840" y="5108991"/>
            <a:ext cx="5459487" cy="1200329"/>
          </a:xfrm>
          <a:prstGeom prst="rect">
            <a:avLst/>
          </a:prstGeom>
          <a:noFill/>
        </p:spPr>
        <p:txBody>
          <a:bodyPr wrap="square" rtlCol="0">
            <a:spAutoFit/>
          </a:bodyPr>
          <a:lstStyle/>
          <a:p>
            <a:r>
              <a:rPr lang="en-US" sz="2400" dirty="0" smtClean="0">
                <a:solidFill>
                  <a:schemeClr val="bg1">
                    <a:lumMod val="65000"/>
                    <a:lumOff val="35000"/>
                  </a:schemeClr>
                </a:solidFill>
                <a:latin typeface="Gill Sans MT" panose="020B0502020104020203" pitchFamily="34" charset="0"/>
                <a:cs typeface="Times" panose="02020603050405020304" pitchFamily="18" charset="0"/>
              </a:rPr>
              <a:t>Kai Gong, </a:t>
            </a:r>
            <a:r>
              <a:rPr lang="en-US" sz="2400" dirty="0" smtClean="0">
                <a:solidFill>
                  <a:schemeClr val="bg1">
                    <a:lumMod val="65000"/>
                    <a:lumOff val="35000"/>
                  </a:schemeClr>
                </a:solidFill>
                <a:latin typeface="Gill Sans MT" panose="020B0502020104020203" pitchFamily="34" charset="0"/>
                <a:cs typeface="Times" panose="02020603050405020304" pitchFamily="18" charset="0"/>
              </a:rPr>
              <a:t>Tommy Harrelson, Ben </a:t>
            </a:r>
            <a:r>
              <a:rPr lang="en-US" sz="2400" dirty="0" err="1" smtClean="0">
                <a:solidFill>
                  <a:schemeClr val="bg1">
                    <a:lumMod val="65000"/>
                    <a:lumOff val="35000"/>
                  </a:schemeClr>
                </a:solidFill>
                <a:latin typeface="Gill Sans MT" panose="020B0502020104020203" pitchFamily="34" charset="0"/>
                <a:cs typeface="Times" panose="02020603050405020304" pitchFamily="18" charset="0"/>
              </a:rPr>
              <a:t>Paren</a:t>
            </a:r>
            <a:r>
              <a:rPr lang="en-US" sz="2400" dirty="0" smtClean="0">
                <a:solidFill>
                  <a:schemeClr val="bg1">
                    <a:lumMod val="65000"/>
                    <a:lumOff val="35000"/>
                  </a:schemeClr>
                </a:solidFill>
                <a:latin typeface="Gill Sans MT" panose="020B0502020104020203" pitchFamily="34" charset="0"/>
                <a:cs typeface="Times" panose="02020603050405020304" pitchFamily="18" charset="0"/>
              </a:rPr>
              <a:t>, Matthew </a:t>
            </a:r>
            <a:r>
              <a:rPr lang="en-US" sz="2400" dirty="0" err="1" smtClean="0">
                <a:solidFill>
                  <a:schemeClr val="bg1">
                    <a:lumMod val="65000"/>
                    <a:lumOff val="35000"/>
                  </a:schemeClr>
                </a:solidFill>
                <a:latin typeface="Gill Sans MT" panose="020B0502020104020203" pitchFamily="34" charset="0"/>
                <a:cs typeface="Times" panose="02020603050405020304" pitchFamily="18" charset="0"/>
              </a:rPr>
              <a:t>Krafcik</a:t>
            </a:r>
            <a:r>
              <a:rPr lang="en-US" sz="2400" dirty="0" smtClean="0">
                <a:solidFill>
                  <a:schemeClr val="bg1">
                    <a:lumMod val="65000"/>
                    <a:lumOff val="35000"/>
                  </a:schemeClr>
                </a:solidFill>
                <a:latin typeface="Gill Sans MT" panose="020B0502020104020203" pitchFamily="34" charset="0"/>
                <a:cs typeface="Times" panose="02020603050405020304" pitchFamily="18" charset="0"/>
              </a:rPr>
              <a:t>, </a:t>
            </a:r>
            <a:r>
              <a:rPr lang="en-US" sz="2400" dirty="0" err="1" smtClean="0">
                <a:solidFill>
                  <a:schemeClr val="bg1">
                    <a:lumMod val="65000"/>
                    <a:lumOff val="35000"/>
                  </a:schemeClr>
                </a:solidFill>
                <a:latin typeface="Gill Sans MT" panose="020B0502020104020203" pitchFamily="34" charset="0"/>
                <a:cs typeface="Times" panose="02020603050405020304" pitchFamily="18" charset="0"/>
              </a:rPr>
              <a:t>Zhixia</a:t>
            </a:r>
            <a:r>
              <a:rPr lang="en-US" sz="2400" dirty="0">
                <a:solidFill>
                  <a:schemeClr val="bg1">
                    <a:lumMod val="65000"/>
                    <a:lumOff val="35000"/>
                  </a:schemeClr>
                </a:solidFill>
                <a:latin typeface="Gill Sans MT" panose="020B0502020104020203" pitchFamily="34" charset="0"/>
                <a:cs typeface="Times" panose="02020603050405020304" pitchFamily="18" charset="0"/>
              </a:rPr>
              <a:t> </a:t>
            </a:r>
            <a:r>
              <a:rPr lang="en-US" sz="2400" dirty="0" smtClean="0">
                <a:solidFill>
                  <a:schemeClr val="bg1">
                    <a:lumMod val="65000"/>
                    <a:lumOff val="35000"/>
                  </a:schemeClr>
                </a:solidFill>
                <a:latin typeface="Gill Sans MT" panose="020B0502020104020203" pitchFamily="34" charset="0"/>
                <a:cs typeface="Times" panose="02020603050405020304" pitchFamily="18" charset="0"/>
              </a:rPr>
              <a:t>Li, Xiao Hu, </a:t>
            </a:r>
            <a:r>
              <a:rPr lang="en-US" sz="2400" dirty="0" err="1" smtClean="0">
                <a:solidFill>
                  <a:schemeClr val="bg1">
                    <a:lumMod val="65000"/>
                    <a:lumOff val="35000"/>
                  </a:schemeClr>
                </a:solidFill>
                <a:latin typeface="Gill Sans MT" panose="020B0502020104020203" pitchFamily="34" charset="0"/>
                <a:cs typeface="Times" panose="02020603050405020304" pitchFamily="18" charset="0"/>
              </a:rPr>
              <a:t>Shuonan</a:t>
            </a:r>
            <a:r>
              <a:rPr lang="en-US" sz="2400" dirty="0" smtClean="0">
                <a:solidFill>
                  <a:schemeClr val="bg1">
                    <a:lumMod val="65000"/>
                    <a:lumOff val="35000"/>
                  </a:schemeClr>
                </a:solidFill>
                <a:latin typeface="Gill Sans MT" panose="020B0502020104020203" pitchFamily="34" charset="0"/>
                <a:cs typeface="Times" panose="02020603050405020304" pitchFamily="18" charset="0"/>
              </a:rPr>
              <a:t> Chen</a:t>
            </a:r>
            <a:endParaRPr lang="en-US" sz="2400" dirty="0" smtClean="0">
              <a:solidFill>
                <a:schemeClr val="bg1">
                  <a:lumMod val="65000"/>
                  <a:lumOff val="35000"/>
                </a:schemeClr>
              </a:solidFill>
              <a:latin typeface="Gill Sans MT" panose="020B0502020104020203" pitchFamily="34" charset="0"/>
              <a:cs typeface="Times" panose="02020603050405020304" pitchFamily="18" charset="0"/>
            </a:endParaRPr>
          </a:p>
        </p:txBody>
      </p:sp>
      <p:sp>
        <p:nvSpPr>
          <p:cNvPr id="9" name="TextBox 8"/>
          <p:cNvSpPr txBox="1"/>
          <p:nvPr/>
        </p:nvSpPr>
        <p:spPr>
          <a:xfrm>
            <a:off x="1727684" y="6309320"/>
            <a:ext cx="5597748" cy="369332"/>
          </a:xfrm>
          <a:prstGeom prst="rect">
            <a:avLst/>
          </a:prstGeom>
          <a:noFill/>
        </p:spPr>
        <p:txBody>
          <a:bodyPr wrap="square" rtlCol="0">
            <a:spAutoFit/>
          </a:bodyPr>
          <a:lstStyle/>
          <a:p>
            <a:r>
              <a:rPr lang="en-US" dirty="0" smtClean="0">
                <a:solidFill>
                  <a:schemeClr val="bg1">
                    <a:lumMod val="65000"/>
                    <a:lumOff val="35000"/>
                  </a:schemeClr>
                </a:solidFill>
                <a:latin typeface="Gill Sans MT" panose="020B0502020104020203" pitchFamily="34" charset="0"/>
                <a:cs typeface="Times" panose="02020603050405020304" pitchFamily="18" charset="0"/>
              </a:rPr>
              <a:t>NCNR Neutron Scattering Workshop | June </a:t>
            </a:r>
            <a:r>
              <a:rPr lang="en-US" dirty="0" smtClean="0">
                <a:solidFill>
                  <a:schemeClr val="bg1">
                    <a:lumMod val="65000"/>
                    <a:lumOff val="35000"/>
                  </a:schemeClr>
                </a:solidFill>
                <a:latin typeface="Gill Sans MT" panose="020B0502020104020203" pitchFamily="34" charset="0"/>
                <a:cs typeface="Times" panose="02020603050405020304" pitchFamily="18" charset="0"/>
              </a:rPr>
              <a:t>19-23</a:t>
            </a:r>
            <a:r>
              <a:rPr lang="en-US" dirty="0" smtClean="0">
                <a:solidFill>
                  <a:schemeClr val="bg1">
                    <a:lumMod val="65000"/>
                    <a:lumOff val="35000"/>
                  </a:schemeClr>
                </a:solidFill>
                <a:latin typeface="Gill Sans MT" panose="020B0502020104020203" pitchFamily="34" charset="0"/>
                <a:cs typeface="Times" panose="02020603050405020304" pitchFamily="18" charset="0"/>
              </a:rPr>
              <a:t>, 2017</a:t>
            </a:r>
          </a:p>
        </p:txBody>
      </p:sp>
    </p:spTree>
    <p:extLst>
      <p:ext uri="{BB962C8B-B14F-4D97-AF65-F5344CB8AC3E}">
        <p14:creationId xmlns:p14="http://schemas.microsoft.com/office/powerpoint/2010/main" val="2567176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8" name="TextBox 17"/>
          <p:cNvSpPr txBox="1"/>
          <p:nvPr/>
        </p:nvSpPr>
        <p:spPr>
          <a:xfrm>
            <a:off x="53975" y="634496"/>
            <a:ext cx="9324081"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Case 1: MOF-5                       CH</a:t>
            </a:r>
            <a:r>
              <a:rPr lang="en-AU" sz="2400" b="1" baseline="-25000" dirty="0" smtClean="0">
                <a:solidFill>
                  <a:schemeClr val="accent6">
                    <a:lumMod val="50000"/>
                  </a:schemeClr>
                </a:solidFill>
                <a:latin typeface="Gill Sans MT" panose="020B0502020104020203" pitchFamily="34" charset="0"/>
              </a:rPr>
              <a:t>4</a:t>
            </a:r>
            <a:r>
              <a:rPr lang="en-AU" sz="2400" b="1" dirty="0" smtClean="0">
                <a:solidFill>
                  <a:schemeClr val="accent6">
                    <a:lumMod val="50000"/>
                  </a:schemeClr>
                </a:solidFill>
                <a:latin typeface="Gill Sans MT" panose="020B0502020104020203" pitchFamily="34" charset="0"/>
              </a:rPr>
              <a:t> rotational tunnelling modes </a:t>
            </a:r>
            <a:endParaRPr lang="en-AU" sz="2400" b="1" dirty="0">
              <a:solidFill>
                <a:schemeClr val="accent6">
                  <a:lumMod val="50000"/>
                </a:schemeClr>
              </a:solidFill>
              <a:latin typeface="Gill Sans MT" panose="020B0502020104020203" pitchFamily="34" charset="0"/>
            </a:endParaRPr>
          </a:p>
        </p:txBody>
      </p:sp>
      <p:pic>
        <p:nvPicPr>
          <p:cNvPr id="19" name="Picture 18"/>
          <p:cNvPicPr>
            <a:picLocks noChangeAspect="1"/>
          </p:cNvPicPr>
          <p:nvPr/>
        </p:nvPicPr>
        <p:blipFill rotWithShape="1">
          <a:blip r:embed="rId3">
            <a:extLst>
              <a:ext uri="{BEBA8EAE-BF5A-486C-A8C5-ECC9F3942E4B}">
                <a14:imgProps xmlns:a14="http://schemas.microsoft.com/office/drawing/2010/main">
                  <a14:imgLayer r:embed="rId4">
                    <a14:imgEffect>
                      <a14:sharpenSoften amount="31000"/>
                    </a14:imgEffect>
                    <a14:imgEffect>
                      <a14:brightnessContrast contrast="40000"/>
                    </a14:imgEffect>
                  </a14:imgLayer>
                </a14:imgProps>
              </a:ext>
              <a:ext uri="{28A0092B-C50C-407E-A947-70E740481C1C}">
                <a14:useLocalDpi xmlns:a14="http://schemas.microsoft.com/office/drawing/2010/main" val="0"/>
              </a:ext>
            </a:extLst>
          </a:blip>
          <a:srcRect l="3638" t="5682" r="1973"/>
          <a:stretch/>
        </p:blipFill>
        <p:spPr>
          <a:xfrm>
            <a:off x="284452" y="1513273"/>
            <a:ext cx="4542650" cy="2952328"/>
          </a:xfrm>
          <a:prstGeom prst="rect">
            <a:avLst/>
          </a:prstGeom>
          <a:solidFill>
            <a:schemeClr val="bg1"/>
          </a:solidFill>
        </p:spPr>
      </p:pic>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sharpenSoften amount="61000"/>
                    </a14:imgEffect>
                    <a14:imgEffect>
                      <a14:brightnessContrast contrast="66000"/>
                    </a14:imgEffect>
                  </a14:imgLayer>
                </a14:imgProps>
              </a:ext>
            </a:extLst>
          </a:blip>
          <a:srcRect r="36017"/>
          <a:stretch/>
        </p:blipFill>
        <p:spPr>
          <a:xfrm>
            <a:off x="5180854" y="1413347"/>
            <a:ext cx="3831181" cy="3001679"/>
          </a:xfrm>
          <a:prstGeom prst="rect">
            <a:avLst/>
          </a:prstGeom>
        </p:spPr>
      </p:pic>
      <p:sp>
        <p:nvSpPr>
          <p:cNvPr id="20" name="TextBox 19"/>
          <p:cNvSpPr txBox="1"/>
          <p:nvPr/>
        </p:nvSpPr>
        <p:spPr>
          <a:xfrm>
            <a:off x="3811612" y="1589855"/>
            <a:ext cx="400348" cy="400110"/>
          </a:xfrm>
          <a:prstGeom prst="rect">
            <a:avLst/>
          </a:prstGeom>
          <a:noFill/>
        </p:spPr>
        <p:txBody>
          <a:bodyPr wrap="square" rtlCol="0">
            <a:spAutoFit/>
          </a:bodyPr>
          <a:lstStyle/>
          <a:p>
            <a:pPr algn="just"/>
            <a:r>
              <a:rPr lang="en-US" sz="2000" smtClean="0">
                <a:solidFill>
                  <a:schemeClr val="bg1"/>
                </a:solidFill>
                <a:latin typeface="Gill Sans MT" charset="0"/>
                <a:ea typeface="Gill Sans MT" charset="0"/>
                <a:cs typeface="Gill Sans MT" charset="0"/>
              </a:rPr>
              <a:t>2</a:t>
            </a:r>
            <a:endParaRPr lang="en-US" sz="2000" dirty="0">
              <a:solidFill>
                <a:schemeClr val="bg1"/>
              </a:solidFill>
              <a:latin typeface="Gill Sans MT" charset="0"/>
              <a:ea typeface="Gill Sans MT" charset="0"/>
              <a:cs typeface="Gill Sans MT" charset="0"/>
            </a:endParaRPr>
          </a:p>
        </p:txBody>
      </p:sp>
      <p:sp>
        <p:nvSpPr>
          <p:cNvPr id="21" name="TextBox 20"/>
          <p:cNvSpPr txBox="1"/>
          <p:nvPr/>
        </p:nvSpPr>
        <p:spPr>
          <a:xfrm>
            <a:off x="3434647" y="2021977"/>
            <a:ext cx="400348" cy="400110"/>
          </a:xfrm>
          <a:prstGeom prst="rect">
            <a:avLst/>
          </a:prstGeom>
          <a:noFill/>
        </p:spPr>
        <p:txBody>
          <a:bodyPr wrap="square" rtlCol="0">
            <a:spAutoFit/>
          </a:bodyPr>
          <a:lstStyle/>
          <a:p>
            <a:pPr algn="just"/>
            <a:r>
              <a:rPr lang="en-US" sz="2000" smtClean="0">
                <a:solidFill>
                  <a:schemeClr val="bg1"/>
                </a:solidFill>
                <a:latin typeface="Gill Sans MT" charset="0"/>
                <a:ea typeface="Gill Sans MT" charset="0"/>
                <a:cs typeface="Gill Sans MT" charset="0"/>
              </a:rPr>
              <a:t>1</a:t>
            </a:r>
            <a:endParaRPr lang="en-US" sz="2000" dirty="0">
              <a:solidFill>
                <a:schemeClr val="bg1"/>
              </a:solidFill>
              <a:latin typeface="Gill Sans MT" charset="0"/>
              <a:ea typeface="Gill Sans MT" charset="0"/>
              <a:cs typeface="Gill Sans MT" charset="0"/>
            </a:endParaRPr>
          </a:p>
        </p:txBody>
      </p:sp>
      <p:sp>
        <p:nvSpPr>
          <p:cNvPr id="22" name="TextBox 21"/>
          <p:cNvSpPr txBox="1"/>
          <p:nvPr/>
        </p:nvSpPr>
        <p:spPr>
          <a:xfrm>
            <a:off x="4315667" y="2514077"/>
            <a:ext cx="400348" cy="400110"/>
          </a:xfrm>
          <a:prstGeom prst="rect">
            <a:avLst/>
          </a:prstGeom>
          <a:noFill/>
        </p:spPr>
        <p:txBody>
          <a:bodyPr wrap="square" rtlCol="0">
            <a:spAutoFit/>
          </a:bodyPr>
          <a:lstStyle/>
          <a:p>
            <a:pPr algn="just"/>
            <a:r>
              <a:rPr lang="en-US" sz="2000" dirty="0" smtClean="0">
                <a:solidFill>
                  <a:schemeClr val="bg1"/>
                </a:solidFill>
                <a:latin typeface="Gill Sans MT" charset="0"/>
                <a:ea typeface="Gill Sans MT" charset="0"/>
                <a:cs typeface="Gill Sans MT" charset="0"/>
              </a:rPr>
              <a:t>4</a:t>
            </a:r>
            <a:endParaRPr lang="en-US" sz="2000" dirty="0">
              <a:solidFill>
                <a:schemeClr val="bg1"/>
              </a:solidFill>
              <a:latin typeface="Gill Sans MT" charset="0"/>
              <a:ea typeface="Gill Sans MT" charset="0"/>
              <a:cs typeface="Gill Sans MT" charset="0"/>
            </a:endParaRPr>
          </a:p>
        </p:txBody>
      </p:sp>
      <p:sp>
        <p:nvSpPr>
          <p:cNvPr id="23" name="TextBox 22"/>
          <p:cNvSpPr txBox="1"/>
          <p:nvPr/>
        </p:nvSpPr>
        <p:spPr>
          <a:xfrm>
            <a:off x="2947516" y="2950666"/>
            <a:ext cx="436352" cy="400110"/>
          </a:xfrm>
          <a:prstGeom prst="rect">
            <a:avLst/>
          </a:prstGeom>
          <a:noFill/>
        </p:spPr>
        <p:txBody>
          <a:bodyPr wrap="square" rtlCol="0">
            <a:spAutoFit/>
          </a:bodyPr>
          <a:lstStyle/>
          <a:p>
            <a:pPr algn="just"/>
            <a:r>
              <a:rPr lang="en-US" sz="2000" smtClean="0">
                <a:solidFill>
                  <a:schemeClr val="bg1"/>
                </a:solidFill>
                <a:latin typeface="Gill Sans MT" charset="0"/>
                <a:ea typeface="Gill Sans MT" charset="0"/>
                <a:cs typeface="Gill Sans MT" charset="0"/>
              </a:rPr>
              <a:t>5</a:t>
            </a:r>
            <a:endParaRPr lang="en-US" sz="2000" dirty="0">
              <a:solidFill>
                <a:schemeClr val="bg1"/>
              </a:solidFill>
              <a:latin typeface="Gill Sans MT" charset="0"/>
              <a:ea typeface="Gill Sans MT" charset="0"/>
              <a:cs typeface="Gill Sans MT" charset="0"/>
            </a:endParaRPr>
          </a:p>
        </p:txBody>
      </p:sp>
      <p:sp>
        <p:nvSpPr>
          <p:cNvPr id="24" name="TextBox 23"/>
          <p:cNvSpPr txBox="1"/>
          <p:nvPr/>
        </p:nvSpPr>
        <p:spPr>
          <a:xfrm>
            <a:off x="3085243" y="3096203"/>
            <a:ext cx="308802" cy="400110"/>
          </a:xfrm>
          <a:prstGeom prst="rect">
            <a:avLst/>
          </a:prstGeom>
          <a:noFill/>
        </p:spPr>
        <p:txBody>
          <a:bodyPr wrap="square" rtlCol="0">
            <a:spAutoFit/>
          </a:bodyPr>
          <a:lstStyle/>
          <a:p>
            <a:pPr algn="just"/>
            <a:r>
              <a:rPr lang="en-US" sz="2000" smtClean="0">
                <a:solidFill>
                  <a:schemeClr val="bg1"/>
                </a:solidFill>
                <a:latin typeface="Gill Sans MT" charset="0"/>
                <a:ea typeface="Gill Sans MT" charset="0"/>
                <a:cs typeface="Gill Sans MT" charset="0"/>
              </a:rPr>
              <a:t>3</a:t>
            </a:r>
            <a:endParaRPr lang="en-US" sz="2000" dirty="0">
              <a:solidFill>
                <a:schemeClr val="bg1"/>
              </a:solidFill>
              <a:latin typeface="Gill Sans MT" charset="0"/>
              <a:ea typeface="Gill Sans MT" charset="0"/>
              <a:cs typeface="Gill Sans MT" charset="0"/>
            </a:endParaRPr>
          </a:p>
        </p:txBody>
      </p:sp>
      <p:sp>
        <p:nvSpPr>
          <p:cNvPr id="26" name="TextBox 25"/>
          <p:cNvSpPr txBox="1"/>
          <p:nvPr/>
        </p:nvSpPr>
        <p:spPr>
          <a:xfrm>
            <a:off x="2947515" y="4781895"/>
            <a:ext cx="5743431" cy="400110"/>
          </a:xfrm>
          <a:prstGeom prst="rect">
            <a:avLst/>
          </a:prstGeom>
          <a:noFill/>
        </p:spPr>
        <p:txBody>
          <a:bodyPr wrap="square" rtlCol="0">
            <a:spAutoFit/>
          </a:bodyPr>
          <a:lstStyle/>
          <a:p>
            <a:r>
              <a:rPr lang="en-US" sz="2000" dirty="0">
                <a:solidFill>
                  <a:schemeClr val="bg1"/>
                </a:solidFill>
                <a:latin typeface="Gill Sans MT" charset="0"/>
                <a:ea typeface="Gill Sans MT" charset="0"/>
                <a:cs typeface="Gill Sans MT" charset="0"/>
              </a:rPr>
              <a:t>h</a:t>
            </a:r>
            <a:r>
              <a:rPr lang="en-US" sz="2000" dirty="0" smtClean="0">
                <a:solidFill>
                  <a:schemeClr val="bg1"/>
                </a:solidFill>
                <a:latin typeface="Gill Sans MT" charset="0"/>
                <a:ea typeface="Gill Sans MT" charset="0"/>
                <a:cs typeface="Gill Sans MT" charset="0"/>
              </a:rPr>
              <a:t>= </a:t>
            </a:r>
            <a:r>
              <a:rPr lang="en-US" sz="2000" dirty="0">
                <a:solidFill>
                  <a:schemeClr val="bg1"/>
                </a:solidFill>
                <a:latin typeface="Gill Sans MT" charset="0"/>
                <a:ea typeface="Gill Sans MT" charset="0"/>
                <a:cs typeface="Gill Sans MT" charset="0"/>
              </a:rPr>
              <a:t>-</a:t>
            </a:r>
            <a:r>
              <a:rPr lang="en-US" sz="2000" dirty="0" smtClean="0">
                <a:solidFill>
                  <a:schemeClr val="bg1"/>
                </a:solidFill>
                <a:latin typeface="Gill Sans MT" charset="0"/>
                <a:ea typeface="Gill Sans MT" charset="0"/>
                <a:cs typeface="Gill Sans MT" charset="0"/>
              </a:rPr>
              <a:t>30.27µeV; h</a:t>
            </a:r>
            <a:r>
              <a:rPr lang="en-US" sz="2000" baseline="-25000" dirty="0" smtClean="0">
                <a:solidFill>
                  <a:schemeClr val="bg1"/>
                </a:solidFill>
                <a:latin typeface="Gill Sans MT" charset="0"/>
                <a:ea typeface="Gill Sans MT" charset="0"/>
                <a:cs typeface="Gill Sans MT" charset="0"/>
              </a:rPr>
              <a:t>4</a:t>
            </a:r>
            <a:r>
              <a:rPr lang="en-US" sz="2000" dirty="0">
                <a:solidFill>
                  <a:schemeClr val="bg1"/>
                </a:solidFill>
                <a:latin typeface="Gill Sans MT" charset="0"/>
                <a:ea typeface="Gill Sans MT" charset="0"/>
                <a:cs typeface="Gill Sans MT" charset="0"/>
              </a:rPr>
              <a:t>= -7.83µeV</a:t>
            </a:r>
          </a:p>
        </p:txBody>
      </p:sp>
      <p:sp>
        <p:nvSpPr>
          <p:cNvPr id="27" name="TextBox 26"/>
          <p:cNvSpPr txBox="1"/>
          <p:nvPr/>
        </p:nvSpPr>
        <p:spPr>
          <a:xfrm>
            <a:off x="280303" y="5357746"/>
            <a:ext cx="8871423" cy="1015663"/>
          </a:xfrm>
          <a:prstGeom prst="rect">
            <a:avLst/>
          </a:prstGeom>
          <a:noFill/>
        </p:spPr>
        <p:txBody>
          <a:bodyPr wrap="square" rtlCol="0">
            <a:spAutoFit/>
          </a:bodyPr>
          <a:lstStyle/>
          <a:p>
            <a:pPr marL="342900" indent="-342900">
              <a:buFont typeface="Wingdings" charset="2"/>
              <a:buChar char="q"/>
            </a:pPr>
            <a:r>
              <a:rPr lang="en-US" sz="2000" dirty="0" smtClean="0">
                <a:solidFill>
                  <a:schemeClr val="bg1"/>
                </a:solidFill>
              </a:rPr>
              <a:t>Transition energy is used to calculate the barrier energy </a:t>
            </a:r>
            <a:r>
              <a:rPr lang="en-US" sz="2000" b="1" dirty="0" err="1" smtClean="0">
                <a:solidFill>
                  <a:schemeClr val="bg1"/>
                </a:solidFill>
              </a:rPr>
              <a:t>V</a:t>
            </a:r>
            <a:r>
              <a:rPr lang="en-US" sz="2000" b="1" baseline="-25000" dirty="0" err="1" smtClean="0">
                <a:solidFill>
                  <a:schemeClr val="bg1"/>
                </a:solidFill>
              </a:rPr>
              <a:t>barrier</a:t>
            </a:r>
            <a:r>
              <a:rPr lang="en-US" sz="2000" b="1" dirty="0" smtClean="0">
                <a:solidFill>
                  <a:schemeClr val="bg1"/>
                </a:solidFill>
              </a:rPr>
              <a:t> </a:t>
            </a:r>
            <a:r>
              <a:rPr lang="en-US" sz="2000" b="1" dirty="0">
                <a:solidFill>
                  <a:schemeClr val="bg1"/>
                </a:solidFill>
              </a:rPr>
              <a:t>= 23 </a:t>
            </a:r>
            <a:r>
              <a:rPr lang="en-US" sz="2000" b="1" dirty="0" err="1" smtClean="0">
                <a:solidFill>
                  <a:schemeClr val="bg1"/>
                </a:solidFill>
              </a:rPr>
              <a:t>meV</a:t>
            </a:r>
            <a:r>
              <a:rPr lang="en-US" sz="2000" b="1" dirty="0" smtClean="0">
                <a:solidFill>
                  <a:schemeClr val="bg1"/>
                </a:solidFill>
              </a:rPr>
              <a:t>; </a:t>
            </a:r>
            <a:r>
              <a:rPr lang="en-US" sz="2000" b="1" dirty="0" smtClean="0">
                <a:solidFill>
                  <a:schemeClr val="bg1"/>
                </a:solidFill>
              </a:rPr>
              <a:t> V</a:t>
            </a:r>
            <a:r>
              <a:rPr lang="en-US" sz="2000" b="1" baseline="-25000" dirty="0" smtClean="0">
                <a:solidFill>
                  <a:schemeClr val="bg1"/>
                </a:solidFill>
              </a:rPr>
              <a:t>barrier2</a:t>
            </a:r>
            <a:r>
              <a:rPr lang="en-US" sz="2000" b="1" dirty="0" smtClean="0">
                <a:solidFill>
                  <a:schemeClr val="bg1"/>
                </a:solidFill>
              </a:rPr>
              <a:t> </a:t>
            </a:r>
            <a:r>
              <a:rPr lang="en-US" sz="2000" b="1" dirty="0">
                <a:solidFill>
                  <a:schemeClr val="bg1"/>
                </a:solidFill>
              </a:rPr>
              <a:t>= 17.2 </a:t>
            </a:r>
            <a:r>
              <a:rPr lang="en-US" sz="2000" b="1" dirty="0" err="1" smtClean="0">
                <a:solidFill>
                  <a:schemeClr val="bg1"/>
                </a:solidFill>
              </a:rPr>
              <a:t>meV</a:t>
            </a:r>
            <a:endParaRPr lang="en-US" sz="2000" b="1" dirty="0" smtClean="0">
              <a:solidFill>
                <a:schemeClr val="bg1"/>
              </a:solidFill>
            </a:endParaRPr>
          </a:p>
          <a:p>
            <a:pPr marL="342900" indent="-342900">
              <a:buFont typeface="Wingdings" charset="2"/>
              <a:buChar char="q"/>
            </a:pPr>
            <a:r>
              <a:rPr lang="en-US" sz="2000" dirty="0" smtClean="0">
                <a:solidFill>
                  <a:schemeClr val="bg1"/>
                </a:solidFill>
              </a:rPr>
              <a:t>Energy barrier calculated from </a:t>
            </a:r>
            <a:r>
              <a:rPr lang="en-US" sz="2000" dirty="0" smtClean="0">
                <a:solidFill>
                  <a:schemeClr val="bg1"/>
                </a:solidFill>
              </a:rPr>
              <a:t>DFT-D: </a:t>
            </a:r>
            <a:r>
              <a:rPr lang="en-US" sz="2000" b="1" dirty="0" smtClean="0">
                <a:solidFill>
                  <a:schemeClr val="bg1"/>
                </a:solidFill>
              </a:rPr>
              <a:t>V</a:t>
            </a:r>
            <a:r>
              <a:rPr lang="en-US" sz="2000" b="1" baseline="-25000" dirty="0" smtClean="0">
                <a:solidFill>
                  <a:schemeClr val="bg1"/>
                </a:solidFill>
              </a:rPr>
              <a:t>DFT</a:t>
            </a:r>
            <a:r>
              <a:rPr lang="en-US" sz="2000" b="1" dirty="0" smtClean="0">
                <a:solidFill>
                  <a:schemeClr val="bg1"/>
                </a:solidFill>
              </a:rPr>
              <a:t> = 46 </a:t>
            </a:r>
            <a:r>
              <a:rPr lang="en-US" sz="2000" b="1" dirty="0" err="1" smtClean="0">
                <a:solidFill>
                  <a:schemeClr val="bg1"/>
                </a:solidFill>
              </a:rPr>
              <a:t>meV</a:t>
            </a:r>
            <a:r>
              <a:rPr lang="en-US" sz="2000" b="1" dirty="0" smtClean="0">
                <a:solidFill>
                  <a:schemeClr val="bg1"/>
                </a:solidFill>
              </a:rPr>
              <a:t>; V</a:t>
            </a:r>
            <a:r>
              <a:rPr lang="en-US" sz="2000" b="1" baseline="-25000" dirty="0" smtClean="0">
                <a:solidFill>
                  <a:schemeClr val="bg1"/>
                </a:solidFill>
              </a:rPr>
              <a:t>DFT2</a:t>
            </a:r>
            <a:r>
              <a:rPr lang="en-US" sz="2000" b="1" dirty="0" smtClean="0">
                <a:solidFill>
                  <a:schemeClr val="bg1"/>
                </a:solidFill>
              </a:rPr>
              <a:t> = 28 </a:t>
            </a:r>
            <a:r>
              <a:rPr lang="en-US" sz="2000" b="1" dirty="0" err="1" smtClean="0">
                <a:solidFill>
                  <a:schemeClr val="bg1"/>
                </a:solidFill>
              </a:rPr>
              <a:t>meV</a:t>
            </a:r>
            <a:endParaRPr lang="en-US" sz="2000" b="1" dirty="0">
              <a:solidFill>
                <a:schemeClr val="bg1"/>
              </a:solidFill>
            </a:endParaRPr>
          </a:p>
        </p:txBody>
      </p:sp>
      <p:sp>
        <p:nvSpPr>
          <p:cNvPr id="28" name="Rectangle 13"/>
          <p:cNvSpPr/>
          <p:nvPr/>
        </p:nvSpPr>
        <p:spPr>
          <a:xfrm>
            <a:off x="1440164" y="0"/>
            <a:ext cx="24837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Materials &amp; Method</a:t>
            </a:r>
            <a:endParaRPr lang="en-AU" dirty="0">
              <a:solidFill>
                <a:schemeClr val="tx1">
                  <a:lumMod val="75000"/>
                </a:schemeClr>
              </a:solidFill>
              <a:latin typeface="Gill Sans MT" panose="020B0502020104020203" pitchFamily="34" charset="0"/>
            </a:endParaRPr>
          </a:p>
        </p:txBody>
      </p:sp>
      <p:sp>
        <p:nvSpPr>
          <p:cNvPr id="29" name="Rectangle 28"/>
          <p:cNvSpPr/>
          <p:nvPr/>
        </p:nvSpPr>
        <p:spPr>
          <a:xfrm>
            <a:off x="0" y="0"/>
            <a:ext cx="14401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Background</a:t>
            </a:r>
            <a:endParaRPr lang="en-AU" dirty="0">
              <a:solidFill>
                <a:schemeClr val="tx1">
                  <a:lumMod val="75000"/>
                </a:schemeClr>
              </a:solidFill>
              <a:latin typeface="Gill Sans MT" panose="020B0502020104020203" pitchFamily="34" charset="0"/>
            </a:endParaRPr>
          </a:p>
        </p:txBody>
      </p:sp>
      <p:sp>
        <p:nvSpPr>
          <p:cNvPr id="30" name="Rectangle 9"/>
          <p:cNvSpPr/>
          <p:nvPr/>
        </p:nvSpPr>
        <p:spPr>
          <a:xfrm>
            <a:off x="7596336" y="0"/>
            <a:ext cx="1547662"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31" name="Isosceles Triangle 20"/>
          <p:cNvSpPr/>
          <p:nvPr/>
        </p:nvSpPr>
        <p:spPr>
          <a:xfrm rot="10800000">
            <a:off x="4927144"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32" name="Rectangle 13"/>
          <p:cNvSpPr/>
          <p:nvPr/>
        </p:nvSpPr>
        <p:spPr>
          <a:xfrm>
            <a:off x="3923928" y="-1389"/>
            <a:ext cx="3672408" cy="403012"/>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ill Sans MT" panose="020B0502020104020203" pitchFamily="34" charset="0"/>
                <a:ea typeface="Ebrima" panose="02000000000000000000" pitchFamily="2" charset="0"/>
                <a:cs typeface="Ebrima" panose="02000000000000000000" pitchFamily="2" charset="0"/>
              </a:rPr>
              <a:t>Preliminary Results</a:t>
            </a:r>
            <a:endParaRPr lang="en-AU" sz="24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10</a:t>
            </a:fld>
            <a:endParaRPr lang="en-AU"/>
          </a:p>
        </p:txBody>
      </p:sp>
    </p:spTree>
    <p:extLst>
      <p:ext uri="{BB962C8B-B14F-4D97-AF65-F5344CB8AC3E}">
        <p14:creationId xmlns:p14="http://schemas.microsoft.com/office/powerpoint/2010/main" val="6084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8" name="TextBox 17"/>
          <p:cNvSpPr txBox="1"/>
          <p:nvPr/>
        </p:nvSpPr>
        <p:spPr>
          <a:xfrm>
            <a:off x="53975" y="634496"/>
            <a:ext cx="9324081"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Case 1: MOF-5                       </a:t>
            </a:r>
            <a:r>
              <a:rPr lang="en-AU" sz="2400" b="1" dirty="0" smtClean="0">
                <a:solidFill>
                  <a:schemeClr val="accent6">
                    <a:lumMod val="50000"/>
                  </a:schemeClr>
                </a:solidFill>
                <a:latin typeface="Gill Sans MT" panose="020B0502020104020203" pitchFamily="34" charset="0"/>
              </a:rPr>
              <a:t>CH4 phonon </a:t>
            </a:r>
            <a:r>
              <a:rPr lang="en-AU" sz="2400" b="1" dirty="0" smtClean="0">
                <a:solidFill>
                  <a:schemeClr val="accent6">
                    <a:lumMod val="50000"/>
                  </a:schemeClr>
                </a:solidFill>
                <a:latin typeface="Gill Sans MT" panose="020B0502020104020203" pitchFamily="34" charset="0"/>
              </a:rPr>
              <a:t>density of states</a:t>
            </a:r>
            <a:endParaRPr lang="en-AU" sz="2400" b="1" dirty="0">
              <a:solidFill>
                <a:schemeClr val="accent6">
                  <a:lumMod val="50000"/>
                </a:schemeClr>
              </a:solidFill>
              <a:latin typeface="Gill Sans MT" panose="020B05020201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660264"/>
            <a:ext cx="5616624" cy="4771248"/>
          </a:xfrm>
          <a:prstGeom prst="rect">
            <a:avLst/>
          </a:prstGeom>
        </p:spPr>
      </p:pic>
      <p:sp>
        <p:nvSpPr>
          <p:cNvPr id="28" name="TextBox 27"/>
          <p:cNvSpPr txBox="1"/>
          <p:nvPr/>
        </p:nvSpPr>
        <p:spPr>
          <a:xfrm>
            <a:off x="1524608" y="1260154"/>
            <a:ext cx="3852428" cy="400110"/>
          </a:xfrm>
          <a:prstGeom prst="rect">
            <a:avLst/>
          </a:prstGeom>
          <a:noFill/>
        </p:spPr>
        <p:txBody>
          <a:bodyPr wrap="square" rtlCol="0">
            <a:spAutoFit/>
          </a:bodyPr>
          <a:lstStyle/>
          <a:p>
            <a:pPr algn="just"/>
            <a:r>
              <a:rPr lang="en-US" sz="2000" dirty="0" smtClean="0">
                <a:solidFill>
                  <a:schemeClr val="bg1"/>
                </a:solidFill>
                <a:latin typeface="Gill Sans MT" charset="0"/>
                <a:ea typeface="Gill Sans MT" charset="0"/>
                <a:cs typeface="Gill Sans MT" charset="0"/>
              </a:rPr>
              <a:t>Experiment vs DFT calculation</a:t>
            </a:r>
            <a:endParaRPr lang="en-US" sz="2000" dirty="0">
              <a:solidFill>
                <a:schemeClr val="bg1"/>
              </a:solidFill>
              <a:latin typeface="Gill Sans MT" charset="0"/>
              <a:ea typeface="Gill Sans MT" charset="0"/>
              <a:cs typeface="Gill Sans MT" charset="0"/>
            </a:endParaRPr>
          </a:p>
        </p:txBody>
      </p:sp>
      <p:sp>
        <p:nvSpPr>
          <p:cNvPr id="30" name="Rectangle 13"/>
          <p:cNvSpPr/>
          <p:nvPr/>
        </p:nvSpPr>
        <p:spPr>
          <a:xfrm>
            <a:off x="1440164" y="0"/>
            <a:ext cx="24837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Materials &amp; Method</a:t>
            </a:r>
            <a:endParaRPr lang="en-AU" dirty="0">
              <a:solidFill>
                <a:schemeClr val="tx1">
                  <a:lumMod val="75000"/>
                </a:schemeClr>
              </a:solidFill>
              <a:latin typeface="Gill Sans MT" panose="020B0502020104020203" pitchFamily="34" charset="0"/>
            </a:endParaRPr>
          </a:p>
        </p:txBody>
      </p:sp>
      <p:sp>
        <p:nvSpPr>
          <p:cNvPr id="31" name="Rectangle 30"/>
          <p:cNvSpPr/>
          <p:nvPr/>
        </p:nvSpPr>
        <p:spPr>
          <a:xfrm>
            <a:off x="0" y="0"/>
            <a:ext cx="14401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Background</a:t>
            </a:r>
            <a:endParaRPr lang="en-AU" dirty="0">
              <a:solidFill>
                <a:schemeClr val="tx1">
                  <a:lumMod val="75000"/>
                </a:schemeClr>
              </a:solidFill>
              <a:latin typeface="Gill Sans MT" panose="020B0502020104020203" pitchFamily="34" charset="0"/>
            </a:endParaRPr>
          </a:p>
        </p:txBody>
      </p:sp>
      <p:sp>
        <p:nvSpPr>
          <p:cNvPr id="32" name="Rectangle 9"/>
          <p:cNvSpPr/>
          <p:nvPr/>
        </p:nvSpPr>
        <p:spPr>
          <a:xfrm>
            <a:off x="7596336" y="0"/>
            <a:ext cx="1547662"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33" name="Isosceles Triangle 20"/>
          <p:cNvSpPr/>
          <p:nvPr/>
        </p:nvSpPr>
        <p:spPr>
          <a:xfrm rot="10800000">
            <a:off x="4927144"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34" name="Rectangle 13"/>
          <p:cNvSpPr/>
          <p:nvPr/>
        </p:nvSpPr>
        <p:spPr>
          <a:xfrm>
            <a:off x="3923928" y="-1389"/>
            <a:ext cx="3672408" cy="403012"/>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ill Sans MT" panose="020B0502020104020203" pitchFamily="34" charset="0"/>
                <a:ea typeface="Ebrima" panose="02000000000000000000" pitchFamily="2" charset="0"/>
                <a:cs typeface="Ebrima" panose="02000000000000000000" pitchFamily="2" charset="0"/>
              </a:rPr>
              <a:t>Preliminary Results</a:t>
            </a:r>
            <a:endParaRPr lang="en-AU" sz="24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11</a:t>
            </a:fld>
            <a:endParaRPr lang="en-AU"/>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6667" y="2564904"/>
            <a:ext cx="2319338" cy="2419350"/>
          </a:xfrm>
          <a:prstGeom prst="rect">
            <a:avLst/>
          </a:prstGeom>
        </p:spPr>
      </p:pic>
      <p:sp>
        <p:nvSpPr>
          <p:cNvPr id="3" name="TextBox 2"/>
          <p:cNvSpPr txBox="1"/>
          <p:nvPr/>
        </p:nvSpPr>
        <p:spPr>
          <a:xfrm>
            <a:off x="6436667" y="1660264"/>
            <a:ext cx="1444626" cy="369332"/>
          </a:xfrm>
          <a:prstGeom prst="rect">
            <a:avLst/>
          </a:prstGeom>
          <a:noFill/>
        </p:spPr>
        <p:txBody>
          <a:bodyPr wrap="none" rtlCol="0">
            <a:spAutoFit/>
          </a:bodyPr>
          <a:lstStyle/>
          <a:p>
            <a:r>
              <a:rPr lang="en-US" dirty="0" smtClean="0">
                <a:solidFill>
                  <a:schemeClr val="bg1"/>
                </a:solidFill>
              </a:rPr>
              <a:t>1.81A 25meV</a:t>
            </a:r>
            <a:endParaRPr lang="en-US" dirty="0">
              <a:solidFill>
                <a:schemeClr val="bg1"/>
              </a:solidFill>
            </a:endParaRPr>
          </a:p>
        </p:txBody>
      </p:sp>
    </p:spTree>
    <p:extLst>
      <p:ext uri="{BB962C8B-B14F-4D97-AF65-F5344CB8AC3E}">
        <p14:creationId xmlns:p14="http://schemas.microsoft.com/office/powerpoint/2010/main" val="1957695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                 </a:t>
            </a:r>
            <a:r>
              <a:rPr lang="en-US" sz="1400" i="1" dirty="0" smtClean="0">
                <a:solidFill>
                  <a:schemeClr val="bg1">
                    <a:lumMod val="50000"/>
                    <a:lumOff val="50000"/>
                  </a:schemeClr>
                </a:solidFill>
                <a:latin typeface="Gill Sans MT" panose="020B0502020104020203" pitchFamily="34" charset="0"/>
                <a:cs typeface="Times" panose="02020603050405020304" pitchFamily="18" charset="0"/>
              </a:rPr>
              <a:t> 2/23</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8" name="TextBox 17"/>
          <p:cNvSpPr txBox="1"/>
          <p:nvPr/>
        </p:nvSpPr>
        <p:spPr>
          <a:xfrm>
            <a:off x="53975" y="634496"/>
            <a:ext cx="9324081"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Case 1I: UiO-66                       CH</a:t>
            </a:r>
            <a:r>
              <a:rPr lang="en-AU" sz="2400" b="1" baseline="-25000" dirty="0" smtClean="0">
                <a:solidFill>
                  <a:schemeClr val="accent6">
                    <a:lumMod val="50000"/>
                  </a:schemeClr>
                </a:solidFill>
                <a:latin typeface="Gill Sans MT" panose="020B0502020104020203" pitchFamily="34" charset="0"/>
              </a:rPr>
              <a:t>4</a:t>
            </a:r>
            <a:r>
              <a:rPr lang="en-AU" sz="2400" b="1" dirty="0" smtClean="0">
                <a:solidFill>
                  <a:schemeClr val="accent6">
                    <a:lumMod val="50000"/>
                  </a:schemeClr>
                </a:solidFill>
                <a:latin typeface="Gill Sans MT" panose="020B0502020104020203" pitchFamily="34" charset="0"/>
              </a:rPr>
              <a:t> rotational tunnelling modes </a:t>
            </a:r>
            <a:endParaRPr lang="en-AU" sz="2400" b="1" dirty="0">
              <a:solidFill>
                <a:schemeClr val="accent6">
                  <a:lumMod val="50000"/>
                </a:schemeClr>
              </a:solidFill>
              <a:latin typeface="Gill Sans MT" panose="020B0502020104020203" pitchFamily="34" charset="0"/>
            </a:endParaRPr>
          </a:p>
        </p:txBody>
      </p:sp>
      <p:sp>
        <p:nvSpPr>
          <p:cNvPr id="29" name="Rectangle 13"/>
          <p:cNvSpPr/>
          <p:nvPr/>
        </p:nvSpPr>
        <p:spPr>
          <a:xfrm>
            <a:off x="1440164" y="0"/>
            <a:ext cx="24837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Materials &amp; Method</a:t>
            </a:r>
            <a:endParaRPr lang="en-AU" dirty="0">
              <a:solidFill>
                <a:schemeClr val="tx1">
                  <a:lumMod val="75000"/>
                </a:schemeClr>
              </a:solidFill>
              <a:latin typeface="Gill Sans MT" panose="020B0502020104020203" pitchFamily="34" charset="0"/>
            </a:endParaRPr>
          </a:p>
        </p:txBody>
      </p:sp>
      <p:sp>
        <p:nvSpPr>
          <p:cNvPr id="30" name="Rectangle 29"/>
          <p:cNvSpPr/>
          <p:nvPr/>
        </p:nvSpPr>
        <p:spPr>
          <a:xfrm>
            <a:off x="0" y="0"/>
            <a:ext cx="14401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Background</a:t>
            </a:r>
            <a:endParaRPr lang="en-AU" dirty="0">
              <a:solidFill>
                <a:schemeClr val="tx1">
                  <a:lumMod val="75000"/>
                </a:schemeClr>
              </a:solidFill>
              <a:latin typeface="Gill Sans MT" panose="020B0502020104020203" pitchFamily="34" charset="0"/>
            </a:endParaRPr>
          </a:p>
        </p:txBody>
      </p:sp>
      <p:sp>
        <p:nvSpPr>
          <p:cNvPr id="31" name="Rectangle 9"/>
          <p:cNvSpPr/>
          <p:nvPr/>
        </p:nvSpPr>
        <p:spPr>
          <a:xfrm>
            <a:off x="7596336" y="0"/>
            <a:ext cx="1547662"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32" name="Isosceles Triangle 20"/>
          <p:cNvSpPr/>
          <p:nvPr/>
        </p:nvSpPr>
        <p:spPr>
          <a:xfrm rot="10800000">
            <a:off x="4927144"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33" name="Rectangle 13"/>
          <p:cNvSpPr/>
          <p:nvPr/>
        </p:nvSpPr>
        <p:spPr>
          <a:xfrm>
            <a:off x="3923928" y="-1389"/>
            <a:ext cx="3672408" cy="403012"/>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ill Sans MT" panose="020B0502020104020203" pitchFamily="34" charset="0"/>
                <a:ea typeface="Ebrima" panose="02000000000000000000" pitchFamily="2" charset="0"/>
                <a:cs typeface="Ebrima" panose="02000000000000000000" pitchFamily="2" charset="0"/>
              </a:rPr>
              <a:t>Preliminary Results</a:t>
            </a:r>
            <a:endParaRPr lang="en-AU" sz="24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12</a:t>
            </a:fld>
            <a:endParaRPr lang="en-AU"/>
          </a:p>
        </p:txBody>
      </p:sp>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sharpenSoften amount="31000"/>
                    </a14:imgEffect>
                    <a14:imgEffect>
                      <a14:brightnessContrast contrast="40000"/>
                    </a14:imgEffect>
                  </a14:imgLayer>
                </a14:imgProps>
              </a:ext>
              <a:ext uri="{28A0092B-C50C-407E-A947-70E740481C1C}">
                <a14:useLocalDpi xmlns:a14="http://schemas.microsoft.com/office/drawing/2010/main" val="0"/>
              </a:ext>
            </a:extLst>
          </a:blip>
          <a:srcRect l="3638" t="5682" r="1973"/>
          <a:stretch/>
        </p:blipFill>
        <p:spPr>
          <a:xfrm>
            <a:off x="85826" y="2492896"/>
            <a:ext cx="4542650" cy="2952328"/>
          </a:xfrm>
          <a:prstGeom prst="rect">
            <a:avLst/>
          </a:prstGeom>
          <a:solidFill>
            <a:schemeClr val="bg1"/>
          </a:solidFill>
        </p:spPr>
      </p:pic>
      <p:pic>
        <p:nvPicPr>
          <p:cNvPr id="17" name="Content Placeholder 16"/>
          <p:cNvPicPr>
            <a:picLocks noGrp="1" noChangeAspect="1"/>
          </p:cNvPicPr>
          <p:nvPr>
            <p:ph idx="1"/>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309"/>
          <a:stretch/>
        </p:blipFill>
        <p:spPr>
          <a:xfrm>
            <a:off x="4398436" y="1966491"/>
            <a:ext cx="4715533" cy="4005137"/>
          </a:xfrm>
          <a:prstGeom prst="rect">
            <a:avLst/>
          </a:prstGeom>
        </p:spPr>
      </p:pic>
      <p:sp>
        <p:nvSpPr>
          <p:cNvPr id="4" name="TextBox 3"/>
          <p:cNvSpPr txBox="1"/>
          <p:nvPr/>
        </p:nvSpPr>
        <p:spPr>
          <a:xfrm>
            <a:off x="2051720" y="2029490"/>
            <a:ext cx="827471" cy="369332"/>
          </a:xfrm>
          <a:prstGeom prst="rect">
            <a:avLst/>
          </a:prstGeom>
          <a:noFill/>
        </p:spPr>
        <p:txBody>
          <a:bodyPr wrap="none" rtlCol="0">
            <a:spAutoFit/>
          </a:bodyPr>
          <a:lstStyle/>
          <a:p>
            <a:r>
              <a:rPr lang="en-US" b="1" dirty="0" smtClean="0">
                <a:solidFill>
                  <a:schemeClr val="bg1"/>
                </a:solidFill>
              </a:rPr>
              <a:t>MOF-5</a:t>
            </a:r>
            <a:endParaRPr lang="en-US" b="1" dirty="0">
              <a:solidFill>
                <a:schemeClr val="bg1"/>
              </a:solidFill>
            </a:endParaRPr>
          </a:p>
        </p:txBody>
      </p:sp>
      <p:sp>
        <p:nvSpPr>
          <p:cNvPr id="19" name="TextBox 18"/>
          <p:cNvSpPr txBox="1"/>
          <p:nvPr/>
        </p:nvSpPr>
        <p:spPr>
          <a:xfrm>
            <a:off x="6444208" y="1490674"/>
            <a:ext cx="851515" cy="369332"/>
          </a:xfrm>
          <a:prstGeom prst="rect">
            <a:avLst/>
          </a:prstGeom>
          <a:noFill/>
        </p:spPr>
        <p:txBody>
          <a:bodyPr wrap="none" rtlCol="0">
            <a:spAutoFit/>
          </a:bodyPr>
          <a:lstStyle/>
          <a:p>
            <a:r>
              <a:rPr lang="en-US" b="1" dirty="0" smtClean="0">
                <a:solidFill>
                  <a:schemeClr val="bg1"/>
                </a:solidFill>
              </a:rPr>
              <a:t>UiO-66</a:t>
            </a:r>
            <a:endParaRPr lang="en-US" b="1" dirty="0">
              <a:solidFill>
                <a:schemeClr val="bg1"/>
              </a:solidFill>
            </a:endParaRPr>
          </a:p>
        </p:txBody>
      </p:sp>
    </p:spTree>
    <p:extLst>
      <p:ext uri="{BB962C8B-B14F-4D97-AF65-F5344CB8AC3E}">
        <p14:creationId xmlns:p14="http://schemas.microsoft.com/office/powerpoint/2010/main" val="1079759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8" name="TextBox 17"/>
          <p:cNvSpPr txBox="1"/>
          <p:nvPr/>
        </p:nvSpPr>
        <p:spPr>
          <a:xfrm>
            <a:off x="53975" y="634496"/>
            <a:ext cx="9324081"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Case 1I: UiO-66                       CH</a:t>
            </a:r>
            <a:r>
              <a:rPr lang="en-AU" sz="2400" b="1" baseline="-25000" dirty="0" smtClean="0">
                <a:solidFill>
                  <a:schemeClr val="accent6">
                    <a:lumMod val="50000"/>
                  </a:schemeClr>
                </a:solidFill>
                <a:latin typeface="Gill Sans MT" panose="020B0502020104020203" pitchFamily="34" charset="0"/>
              </a:rPr>
              <a:t>4</a:t>
            </a:r>
            <a:r>
              <a:rPr lang="en-AU" sz="2400" b="1" dirty="0" smtClean="0">
                <a:solidFill>
                  <a:schemeClr val="accent6">
                    <a:lumMod val="50000"/>
                  </a:schemeClr>
                </a:solidFill>
                <a:latin typeface="Gill Sans MT" panose="020B0502020104020203" pitchFamily="34" charset="0"/>
              </a:rPr>
              <a:t> rotational tunnelling modes </a:t>
            </a:r>
            <a:endParaRPr lang="en-AU" sz="2400" b="1" dirty="0">
              <a:solidFill>
                <a:schemeClr val="accent6">
                  <a:lumMod val="50000"/>
                </a:schemeClr>
              </a:solidFill>
              <a:latin typeface="Gill Sans MT" panose="020B0502020104020203" pitchFamily="34" charset="0"/>
            </a:endParaRPr>
          </a:p>
        </p:txBody>
      </p:sp>
      <p:pic>
        <p:nvPicPr>
          <p:cNvPr id="17" name="Picture 1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309"/>
          <a:stretch/>
        </p:blipFill>
        <p:spPr>
          <a:xfrm>
            <a:off x="-228600" y="1419476"/>
            <a:ext cx="5501018" cy="4313780"/>
          </a:xfrm>
          <a:prstGeom prst="rect">
            <a:avLst/>
          </a:prstGeom>
        </p:spPr>
      </p:pic>
      <p:sp>
        <p:nvSpPr>
          <p:cNvPr id="26" name="TextBox 25">
            <a:extLst>
              <a:ext uri="{FF2B5EF4-FFF2-40B4-BE49-F238E27FC236}">
                <a16:creationId xmlns="" xmlns:a16="http://schemas.microsoft.com/office/drawing/2014/main" id="{10B05F15-54B4-4D90-9595-5E0CEDEF5E41}"/>
              </a:ext>
            </a:extLst>
          </p:cNvPr>
          <p:cNvSpPr txBox="1"/>
          <p:nvPr/>
        </p:nvSpPr>
        <p:spPr>
          <a:xfrm>
            <a:off x="3020587" y="1530317"/>
            <a:ext cx="340158" cy="461665"/>
          </a:xfrm>
          <a:prstGeom prst="rect">
            <a:avLst/>
          </a:prstGeom>
          <a:noFill/>
        </p:spPr>
        <p:txBody>
          <a:bodyPr wrap="none" rtlCol="0">
            <a:spAutoFit/>
          </a:bodyPr>
          <a:lstStyle/>
          <a:p>
            <a:r>
              <a:rPr lang="en-US" sz="2400" b="1" dirty="0">
                <a:solidFill>
                  <a:schemeClr val="bg1"/>
                </a:solidFill>
              </a:rPr>
              <a:t>5</a:t>
            </a:r>
          </a:p>
        </p:txBody>
      </p:sp>
      <p:sp>
        <p:nvSpPr>
          <p:cNvPr id="27" name="TextBox 26">
            <a:extLst>
              <a:ext uri="{FF2B5EF4-FFF2-40B4-BE49-F238E27FC236}">
                <a16:creationId xmlns="" xmlns:a16="http://schemas.microsoft.com/office/drawing/2014/main" id="{1A8C7BE6-3B36-4ED4-8EC7-7DA35877F4FB}"/>
              </a:ext>
            </a:extLst>
          </p:cNvPr>
          <p:cNvSpPr txBox="1"/>
          <p:nvPr/>
        </p:nvSpPr>
        <p:spPr>
          <a:xfrm>
            <a:off x="3387969" y="2070324"/>
            <a:ext cx="340158" cy="461665"/>
          </a:xfrm>
          <a:prstGeom prst="rect">
            <a:avLst/>
          </a:prstGeom>
          <a:noFill/>
        </p:spPr>
        <p:txBody>
          <a:bodyPr wrap="none" rtlCol="0">
            <a:spAutoFit/>
          </a:bodyPr>
          <a:lstStyle/>
          <a:p>
            <a:r>
              <a:rPr lang="en-US" sz="2400" b="1" dirty="0">
                <a:solidFill>
                  <a:schemeClr val="bg1"/>
                </a:solidFill>
              </a:rPr>
              <a:t>3</a:t>
            </a:r>
          </a:p>
        </p:txBody>
      </p:sp>
      <p:sp>
        <p:nvSpPr>
          <p:cNvPr id="29" name="TextBox 28">
            <a:extLst>
              <a:ext uri="{FF2B5EF4-FFF2-40B4-BE49-F238E27FC236}">
                <a16:creationId xmlns="" xmlns:a16="http://schemas.microsoft.com/office/drawing/2014/main" id="{884C4AD3-20F5-41F5-82F5-BA0564E13B55}"/>
              </a:ext>
            </a:extLst>
          </p:cNvPr>
          <p:cNvSpPr txBox="1"/>
          <p:nvPr/>
        </p:nvSpPr>
        <p:spPr>
          <a:xfrm>
            <a:off x="3661277" y="2730451"/>
            <a:ext cx="340158" cy="461665"/>
          </a:xfrm>
          <a:prstGeom prst="rect">
            <a:avLst/>
          </a:prstGeom>
          <a:noFill/>
        </p:spPr>
        <p:txBody>
          <a:bodyPr wrap="none" rtlCol="0">
            <a:spAutoFit/>
          </a:bodyPr>
          <a:lstStyle/>
          <a:p>
            <a:r>
              <a:rPr lang="en-US" sz="2400" b="1" dirty="0">
                <a:solidFill>
                  <a:schemeClr val="bg1"/>
                </a:solidFill>
              </a:rPr>
              <a:t>2</a:t>
            </a:r>
          </a:p>
        </p:txBody>
      </p:sp>
      <p:sp>
        <p:nvSpPr>
          <p:cNvPr id="30" name="TextBox 29">
            <a:extLst>
              <a:ext uri="{FF2B5EF4-FFF2-40B4-BE49-F238E27FC236}">
                <a16:creationId xmlns="" xmlns:a16="http://schemas.microsoft.com/office/drawing/2014/main" id="{45583955-491E-4FCD-9840-0F5024B70DC7}"/>
              </a:ext>
            </a:extLst>
          </p:cNvPr>
          <p:cNvSpPr txBox="1"/>
          <p:nvPr/>
        </p:nvSpPr>
        <p:spPr>
          <a:xfrm>
            <a:off x="3963028" y="3600816"/>
            <a:ext cx="340158" cy="461665"/>
          </a:xfrm>
          <a:prstGeom prst="rect">
            <a:avLst/>
          </a:prstGeom>
          <a:noFill/>
        </p:spPr>
        <p:txBody>
          <a:bodyPr wrap="none" rtlCol="0">
            <a:spAutoFit/>
          </a:bodyPr>
          <a:lstStyle/>
          <a:p>
            <a:r>
              <a:rPr lang="en-US" sz="2400" b="1" dirty="0">
                <a:solidFill>
                  <a:schemeClr val="bg1"/>
                </a:solidFill>
              </a:rPr>
              <a:t>1</a:t>
            </a:r>
          </a:p>
        </p:txBody>
      </p:sp>
      <p:sp>
        <p:nvSpPr>
          <p:cNvPr id="31" name="TextBox 30">
            <a:extLst>
              <a:ext uri="{FF2B5EF4-FFF2-40B4-BE49-F238E27FC236}">
                <a16:creationId xmlns="" xmlns:a16="http://schemas.microsoft.com/office/drawing/2014/main" id="{3FFCABE7-BBE2-4F6F-B840-8FEBCF566584}"/>
              </a:ext>
            </a:extLst>
          </p:cNvPr>
          <p:cNvSpPr txBox="1"/>
          <p:nvPr/>
        </p:nvSpPr>
        <p:spPr>
          <a:xfrm>
            <a:off x="2854636" y="2073167"/>
            <a:ext cx="340158" cy="461665"/>
          </a:xfrm>
          <a:prstGeom prst="rect">
            <a:avLst/>
          </a:prstGeom>
          <a:noFill/>
        </p:spPr>
        <p:txBody>
          <a:bodyPr wrap="none" rtlCol="0">
            <a:spAutoFit/>
          </a:bodyPr>
          <a:lstStyle/>
          <a:p>
            <a:r>
              <a:rPr lang="en-US" sz="2400" b="1" dirty="0" smtClean="0">
                <a:solidFill>
                  <a:schemeClr val="bg1"/>
                </a:solidFill>
              </a:rPr>
              <a:t>6</a:t>
            </a:r>
            <a:endParaRPr lang="en-US" sz="2400" b="1" dirty="0">
              <a:solidFill>
                <a:schemeClr val="bg1"/>
              </a:solidFill>
            </a:endParaRPr>
          </a:p>
        </p:txBody>
      </p:sp>
      <p:sp>
        <p:nvSpPr>
          <p:cNvPr id="32" name="TextBox 31">
            <a:extLst>
              <a:ext uri="{FF2B5EF4-FFF2-40B4-BE49-F238E27FC236}">
                <a16:creationId xmlns="" xmlns:a16="http://schemas.microsoft.com/office/drawing/2014/main" id="{92D1A8C6-0C2C-4528-96BF-7DBBFFF2E3D9}"/>
              </a:ext>
            </a:extLst>
          </p:cNvPr>
          <p:cNvSpPr txBox="1"/>
          <p:nvPr/>
        </p:nvSpPr>
        <p:spPr>
          <a:xfrm>
            <a:off x="3194794" y="2525101"/>
            <a:ext cx="340158" cy="461665"/>
          </a:xfrm>
          <a:prstGeom prst="rect">
            <a:avLst/>
          </a:prstGeom>
          <a:noFill/>
        </p:spPr>
        <p:txBody>
          <a:bodyPr wrap="none" rtlCol="0">
            <a:spAutoFit/>
          </a:bodyPr>
          <a:lstStyle/>
          <a:p>
            <a:r>
              <a:rPr lang="en-US" sz="2400" b="1" dirty="0">
                <a:solidFill>
                  <a:schemeClr val="bg1"/>
                </a:solidFill>
              </a:rPr>
              <a:t>4</a:t>
            </a:r>
          </a:p>
        </p:txBody>
      </p:sp>
      <p:graphicFrame>
        <p:nvGraphicFramePr>
          <p:cNvPr id="33" name="Table 32">
            <a:extLst>
              <a:ext uri="{FF2B5EF4-FFF2-40B4-BE49-F238E27FC236}">
                <a16:creationId xmlns="" xmlns:a16="http://schemas.microsoft.com/office/drawing/2014/main" id="{423FD5E2-DF39-4494-93BB-9F2DC1998720}"/>
              </a:ext>
            </a:extLst>
          </p:cNvPr>
          <p:cNvGraphicFramePr>
            <a:graphicFrameLocks noGrp="1"/>
          </p:cNvGraphicFramePr>
          <p:nvPr>
            <p:extLst>
              <p:ext uri="{D42A27DB-BD31-4B8C-83A1-F6EECF244321}">
                <p14:modId xmlns:p14="http://schemas.microsoft.com/office/powerpoint/2010/main" val="655310372"/>
              </p:ext>
            </p:extLst>
          </p:nvPr>
        </p:nvGraphicFramePr>
        <p:xfrm>
          <a:off x="5649203" y="1775088"/>
          <a:ext cx="3202837" cy="3382446"/>
        </p:xfrm>
        <a:graphic>
          <a:graphicData uri="http://schemas.openxmlformats.org/drawingml/2006/table">
            <a:tbl>
              <a:tblPr firstRow="1" bandRow="1">
                <a:tableStyleId>{073A0DAA-6AF3-43AB-8588-CEC1D06C72B9}</a:tableStyleId>
              </a:tblPr>
              <a:tblGrid>
                <a:gridCol w="1076135">
                  <a:extLst>
                    <a:ext uri="{9D8B030D-6E8A-4147-A177-3AD203B41FA5}">
                      <a16:colId xmlns="" xmlns:a16="http://schemas.microsoft.com/office/drawing/2014/main" val="1684384468"/>
                    </a:ext>
                  </a:extLst>
                </a:gridCol>
                <a:gridCol w="1137517">
                  <a:extLst>
                    <a:ext uri="{9D8B030D-6E8A-4147-A177-3AD203B41FA5}">
                      <a16:colId xmlns="" xmlns:a16="http://schemas.microsoft.com/office/drawing/2014/main" val="3960487738"/>
                    </a:ext>
                  </a:extLst>
                </a:gridCol>
                <a:gridCol w="989185">
                  <a:extLst>
                    <a:ext uri="{9D8B030D-6E8A-4147-A177-3AD203B41FA5}">
                      <a16:colId xmlns="" xmlns:a16="http://schemas.microsoft.com/office/drawing/2014/main" val="1606548732"/>
                    </a:ext>
                  </a:extLst>
                </a:gridCol>
              </a:tblGrid>
              <a:tr h="463122">
                <a:tc>
                  <a:txBody>
                    <a:bodyPr/>
                    <a:lstStyle/>
                    <a:p>
                      <a:r>
                        <a:rPr lang="en-US" dirty="0"/>
                        <a:t>Peak No.</a:t>
                      </a:r>
                    </a:p>
                  </a:txBody>
                  <a:tcPr/>
                </a:tc>
                <a:tc>
                  <a:txBody>
                    <a:bodyPr/>
                    <a:lstStyle/>
                    <a:p>
                      <a:r>
                        <a:rPr lang="en-US" dirty="0" err="1"/>
                        <a:t>Avg</a:t>
                      </a:r>
                      <a:r>
                        <a:rPr lang="en-US" dirty="0"/>
                        <a:t> Area</a:t>
                      </a:r>
                    </a:p>
                  </a:txBody>
                  <a:tcPr/>
                </a:tc>
                <a:tc>
                  <a:txBody>
                    <a:bodyPr/>
                    <a:lstStyle/>
                    <a:p>
                      <a:r>
                        <a:rPr lang="en-US" dirty="0"/>
                        <a:t>Ratio</a:t>
                      </a:r>
                    </a:p>
                  </a:txBody>
                  <a:tcPr/>
                </a:tc>
                <a:extLst>
                  <a:ext uri="{0D108BD9-81ED-4DB2-BD59-A6C34878D82A}">
                    <a16:rowId xmlns="" xmlns:a16="http://schemas.microsoft.com/office/drawing/2014/main" val="3348641060"/>
                  </a:ext>
                </a:extLst>
              </a:tr>
              <a:tr h="506908">
                <a:tc>
                  <a:txBody>
                    <a:bodyPr/>
                    <a:lstStyle/>
                    <a:p>
                      <a:pPr algn="ctr"/>
                      <a:r>
                        <a:rPr lang="en-US" sz="2400" b="1" dirty="0"/>
                        <a:t>1</a:t>
                      </a:r>
                    </a:p>
                  </a:txBody>
                  <a:tcPr anchor="ctr"/>
                </a:tc>
                <a:tc>
                  <a:txBody>
                    <a:bodyPr/>
                    <a:lstStyle/>
                    <a:p>
                      <a:pPr algn="ctr" fontAlgn="b"/>
                      <a:r>
                        <a:rPr lang="en-US" sz="2000" b="0" i="0" u="none" strike="noStrike" baseline="0" dirty="0">
                          <a:solidFill>
                            <a:srgbClr val="000000"/>
                          </a:solidFill>
                          <a:effectLst/>
                          <a:latin typeface="Calibri" panose="020F0502020204030204" pitchFamily="34" charset="0"/>
                        </a:rPr>
                        <a:t>0.0029605</a:t>
                      </a:r>
                    </a:p>
                  </a:txBody>
                  <a:tcPr marL="6350" marR="6350" marT="6350" anchor="ctr"/>
                </a:tc>
                <a:tc>
                  <a:txBody>
                    <a:bodyPr/>
                    <a:lstStyle/>
                    <a:p>
                      <a:pPr algn="ctr" fontAlgn="b"/>
                      <a:r>
                        <a:rPr lang="en-US" sz="2000" b="0" i="0" u="none" strike="noStrike">
                          <a:solidFill>
                            <a:srgbClr val="000000"/>
                          </a:solidFill>
                          <a:effectLst/>
                          <a:latin typeface="Calibri" panose="020F0502020204030204" pitchFamily="34" charset="0"/>
                        </a:rPr>
                        <a:t>1.0000</a:t>
                      </a:r>
                    </a:p>
                  </a:txBody>
                  <a:tcPr marL="6350" marR="6350" marT="6350" anchor="ctr"/>
                </a:tc>
                <a:extLst>
                  <a:ext uri="{0D108BD9-81ED-4DB2-BD59-A6C34878D82A}">
                    <a16:rowId xmlns="" xmlns:a16="http://schemas.microsoft.com/office/drawing/2014/main" val="3867680632"/>
                  </a:ext>
                </a:extLst>
              </a:tr>
              <a:tr h="506908">
                <a:tc>
                  <a:txBody>
                    <a:bodyPr/>
                    <a:lstStyle/>
                    <a:p>
                      <a:pPr algn="ctr"/>
                      <a:r>
                        <a:rPr lang="en-US" sz="2400" b="1" dirty="0"/>
                        <a:t>2</a:t>
                      </a:r>
                    </a:p>
                  </a:txBody>
                  <a:tcPr anchor="ctr"/>
                </a:tc>
                <a:tc>
                  <a:txBody>
                    <a:bodyPr/>
                    <a:lstStyle/>
                    <a:p>
                      <a:pPr algn="ctr" fontAlgn="b"/>
                      <a:r>
                        <a:rPr lang="en-US" sz="2000" b="0" i="0" u="none" strike="noStrike" baseline="0" dirty="0">
                          <a:solidFill>
                            <a:srgbClr val="000000"/>
                          </a:solidFill>
                          <a:effectLst/>
                          <a:latin typeface="Calibri" panose="020F0502020204030204" pitchFamily="34" charset="0"/>
                        </a:rPr>
                        <a:t>0.0100795</a:t>
                      </a:r>
                    </a:p>
                  </a:txBody>
                  <a:tcPr marL="6350" marR="6350" marT="6350" anchor="ctr"/>
                </a:tc>
                <a:tc>
                  <a:txBody>
                    <a:bodyPr/>
                    <a:lstStyle/>
                    <a:p>
                      <a:pPr algn="ctr" fontAlgn="b"/>
                      <a:r>
                        <a:rPr lang="en-US" sz="2000" b="0" i="0" u="none" strike="noStrike">
                          <a:solidFill>
                            <a:srgbClr val="000000"/>
                          </a:solidFill>
                          <a:effectLst/>
                          <a:latin typeface="Calibri" panose="020F0502020204030204" pitchFamily="34" charset="0"/>
                        </a:rPr>
                        <a:t>3.6529</a:t>
                      </a:r>
                    </a:p>
                  </a:txBody>
                  <a:tcPr marL="6350" marR="6350" marT="6350" anchor="ctr"/>
                </a:tc>
                <a:extLst>
                  <a:ext uri="{0D108BD9-81ED-4DB2-BD59-A6C34878D82A}">
                    <a16:rowId xmlns="" xmlns:a16="http://schemas.microsoft.com/office/drawing/2014/main" val="3929028188"/>
                  </a:ext>
                </a:extLst>
              </a:tr>
              <a:tr h="506908">
                <a:tc>
                  <a:txBody>
                    <a:bodyPr/>
                    <a:lstStyle/>
                    <a:p>
                      <a:pPr algn="ctr"/>
                      <a:r>
                        <a:rPr lang="en-US" sz="2400" b="1" dirty="0"/>
                        <a:t>3</a:t>
                      </a:r>
                    </a:p>
                  </a:txBody>
                  <a:tcPr anchor="ctr"/>
                </a:tc>
                <a:tc>
                  <a:txBody>
                    <a:bodyPr/>
                    <a:lstStyle/>
                    <a:p>
                      <a:pPr algn="ctr" fontAlgn="b"/>
                      <a:r>
                        <a:rPr lang="en-US" sz="2000" b="0" i="0" u="none" strike="noStrike" baseline="0" dirty="0">
                          <a:solidFill>
                            <a:srgbClr val="000000"/>
                          </a:solidFill>
                          <a:effectLst/>
                          <a:latin typeface="Calibri" panose="020F0502020204030204" pitchFamily="34" charset="0"/>
                        </a:rPr>
                        <a:t>0.025015</a:t>
                      </a:r>
                    </a:p>
                  </a:txBody>
                  <a:tcPr marL="6350" marR="6350" marT="6350" anchor="ctr"/>
                </a:tc>
                <a:tc>
                  <a:txBody>
                    <a:bodyPr/>
                    <a:lstStyle/>
                    <a:p>
                      <a:pPr algn="ctr" fontAlgn="b"/>
                      <a:r>
                        <a:rPr lang="en-US" sz="2000" b="0" i="0" u="none" strike="noStrike" dirty="0">
                          <a:solidFill>
                            <a:srgbClr val="000000"/>
                          </a:solidFill>
                          <a:effectLst/>
                          <a:latin typeface="Calibri" panose="020F0502020204030204" pitchFamily="34" charset="0"/>
                        </a:rPr>
                        <a:t>8.3910</a:t>
                      </a:r>
                    </a:p>
                  </a:txBody>
                  <a:tcPr marL="6350" marR="6350" marT="6350" anchor="ctr"/>
                </a:tc>
                <a:extLst>
                  <a:ext uri="{0D108BD9-81ED-4DB2-BD59-A6C34878D82A}">
                    <a16:rowId xmlns="" xmlns:a16="http://schemas.microsoft.com/office/drawing/2014/main" val="1470499344"/>
                  </a:ext>
                </a:extLst>
              </a:tr>
              <a:tr h="459787">
                <a:tc>
                  <a:txBody>
                    <a:bodyPr/>
                    <a:lstStyle/>
                    <a:p>
                      <a:pPr algn="ctr"/>
                      <a:r>
                        <a:rPr lang="en-US" sz="2400" b="1" dirty="0"/>
                        <a:t>4</a:t>
                      </a:r>
                    </a:p>
                  </a:txBody>
                  <a:tcPr anchor="ctr"/>
                </a:tc>
                <a:tc>
                  <a:txBody>
                    <a:bodyPr/>
                    <a:lstStyle/>
                    <a:p>
                      <a:pPr algn="ctr" fontAlgn="b"/>
                      <a:r>
                        <a:rPr lang="en-US" sz="2000" b="0" i="0" u="none" strike="noStrike" baseline="0" dirty="0">
                          <a:solidFill>
                            <a:srgbClr val="000000"/>
                          </a:solidFill>
                          <a:effectLst/>
                          <a:latin typeface="Calibri" panose="020F0502020204030204" pitchFamily="34" charset="0"/>
                        </a:rPr>
                        <a:t>0.014495</a:t>
                      </a:r>
                    </a:p>
                  </a:txBody>
                  <a:tcPr marL="6350" marR="6350" marT="6350" anchor="ctr"/>
                </a:tc>
                <a:tc>
                  <a:txBody>
                    <a:bodyPr/>
                    <a:lstStyle/>
                    <a:p>
                      <a:pPr algn="ctr" fontAlgn="b"/>
                      <a:r>
                        <a:rPr lang="en-US" sz="2000" b="0" i="0" u="none" strike="noStrike">
                          <a:solidFill>
                            <a:srgbClr val="000000"/>
                          </a:solidFill>
                          <a:effectLst/>
                          <a:latin typeface="Calibri" panose="020F0502020204030204" pitchFamily="34" charset="0"/>
                        </a:rPr>
                        <a:t>6.0513</a:t>
                      </a:r>
                    </a:p>
                  </a:txBody>
                  <a:tcPr marL="6350" marR="6350" marT="6350" anchor="ctr"/>
                </a:tc>
                <a:extLst>
                  <a:ext uri="{0D108BD9-81ED-4DB2-BD59-A6C34878D82A}">
                    <a16:rowId xmlns="" xmlns:a16="http://schemas.microsoft.com/office/drawing/2014/main" val="1058699463"/>
                  </a:ext>
                </a:extLst>
              </a:tr>
              <a:tr h="481613">
                <a:tc>
                  <a:txBody>
                    <a:bodyPr/>
                    <a:lstStyle/>
                    <a:p>
                      <a:pPr algn="ctr"/>
                      <a:r>
                        <a:rPr lang="en-US" sz="2400" b="1" dirty="0"/>
                        <a:t>5</a:t>
                      </a:r>
                    </a:p>
                  </a:txBody>
                  <a:tcPr anchor="ctr"/>
                </a:tc>
                <a:tc>
                  <a:txBody>
                    <a:bodyPr/>
                    <a:lstStyle/>
                    <a:p>
                      <a:pPr algn="ctr" fontAlgn="b"/>
                      <a:r>
                        <a:rPr lang="en-US" sz="2000" b="0" i="0" u="none" strike="noStrike" baseline="0" dirty="0">
                          <a:solidFill>
                            <a:srgbClr val="000000"/>
                          </a:solidFill>
                          <a:effectLst/>
                          <a:latin typeface="Calibri" panose="020F0502020204030204" pitchFamily="34" charset="0"/>
                        </a:rPr>
                        <a:t>0.003705</a:t>
                      </a:r>
                    </a:p>
                  </a:txBody>
                  <a:tcPr marL="6350" marR="6350" marT="6350" anchor="ctr"/>
                </a:tc>
                <a:tc>
                  <a:txBody>
                    <a:bodyPr/>
                    <a:lstStyle/>
                    <a:p>
                      <a:pPr algn="ctr" fontAlgn="b"/>
                      <a:r>
                        <a:rPr lang="en-US" sz="2000" b="0" i="0" u="none" strike="noStrike" dirty="0">
                          <a:solidFill>
                            <a:srgbClr val="000000"/>
                          </a:solidFill>
                          <a:effectLst/>
                          <a:latin typeface="Calibri" panose="020F0502020204030204" pitchFamily="34" charset="0"/>
                        </a:rPr>
                        <a:t>6.4205</a:t>
                      </a:r>
                    </a:p>
                  </a:txBody>
                  <a:tcPr marL="6350" marR="6350" marT="6350" anchor="ctr"/>
                </a:tc>
                <a:extLst>
                  <a:ext uri="{0D108BD9-81ED-4DB2-BD59-A6C34878D82A}">
                    <a16:rowId xmlns="" xmlns:a16="http://schemas.microsoft.com/office/drawing/2014/main" val="1790034053"/>
                  </a:ext>
                </a:extLst>
              </a:tr>
              <a:tr h="457199">
                <a:tc>
                  <a:txBody>
                    <a:bodyPr/>
                    <a:lstStyle/>
                    <a:p>
                      <a:pPr algn="ctr"/>
                      <a:r>
                        <a:rPr lang="en-US" sz="2400" b="1" dirty="0"/>
                        <a:t>6</a:t>
                      </a:r>
                    </a:p>
                  </a:txBody>
                  <a:tcPr anchor="ctr"/>
                </a:tc>
                <a:tc>
                  <a:txBody>
                    <a:bodyPr/>
                    <a:lstStyle/>
                    <a:p>
                      <a:pPr algn="ctr" fontAlgn="b"/>
                      <a:r>
                        <a:rPr lang="en-US" sz="2000" b="0" i="0" u="none" strike="noStrike" baseline="0" dirty="0">
                          <a:solidFill>
                            <a:srgbClr val="000000"/>
                          </a:solidFill>
                          <a:effectLst/>
                          <a:latin typeface="Calibri" panose="020F0502020204030204" pitchFamily="34" charset="0"/>
                        </a:rPr>
                        <a:t>0.003795</a:t>
                      </a:r>
                    </a:p>
                  </a:txBody>
                  <a:tcPr marL="6350" marR="6350" marT="6350" anchor="ctr"/>
                </a:tc>
                <a:tc>
                  <a:txBody>
                    <a:bodyPr/>
                    <a:lstStyle/>
                    <a:p>
                      <a:pPr algn="ctr" fontAlgn="b"/>
                      <a:r>
                        <a:rPr lang="en-US" sz="2000" b="0" i="0" u="none" strike="noStrike" dirty="0">
                          <a:solidFill>
                            <a:srgbClr val="000000"/>
                          </a:solidFill>
                          <a:effectLst/>
                          <a:latin typeface="Calibri" panose="020F0502020204030204" pitchFamily="34" charset="0"/>
                        </a:rPr>
                        <a:t>1.2946</a:t>
                      </a:r>
                    </a:p>
                  </a:txBody>
                  <a:tcPr marL="6350" marR="6350" marT="6350" anchor="ctr"/>
                </a:tc>
                <a:extLst>
                  <a:ext uri="{0D108BD9-81ED-4DB2-BD59-A6C34878D82A}">
                    <a16:rowId xmlns="" xmlns:a16="http://schemas.microsoft.com/office/drawing/2014/main" val="3611517014"/>
                  </a:ext>
                </a:extLst>
              </a:tr>
            </a:tbl>
          </a:graphicData>
        </a:graphic>
      </p:graphicFrame>
      <p:sp>
        <p:nvSpPr>
          <p:cNvPr id="34" name="TextBox 33">
            <a:extLst>
              <a:ext uri="{FF2B5EF4-FFF2-40B4-BE49-F238E27FC236}">
                <a16:creationId xmlns="" xmlns:a16="http://schemas.microsoft.com/office/drawing/2014/main" id="{5FB450AB-AC65-4065-A9A5-FF95628F06CA}"/>
              </a:ext>
            </a:extLst>
          </p:cNvPr>
          <p:cNvSpPr txBox="1"/>
          <p:nvPr/>
        </p:nvSpPr>
        <p:spPr>
          <a:xfrm>
            <a:off x="4781405" y="6175387"/>
            <a:ext cx="4229363" cy="523220"/>
          </a:xfrm>
          <a:prstGeom prst="rect">
            <a:avLst/>
          </a:prstGeom>
          <a:noFill/>
        </p:spPr>
        <p:txBody>
          <a:bodyPr wrap="none" rtlCol="0">
            <a:spAutoFit/>
          </a:bodyPr>
          <a:lstStyle/>
          <a:p>
            <a:r>
              <a:rPr lang="en-US" sz="2800" dirty="0"/>
              <a:t>h = -30.5 </a:t>
            </a:r>
            <a:r>
              <a:rPr lang="en-US" sz="2800" dirty="0" err="1">
                <a:latin typeface="Calibri" panose="020F0502020204030204" pitchFamily="34" charset="0"/>
                <a:cs typeface="Calibri" panose="020F0502020204030204" pitchFamily="34" charset="0"/>
              </a:rPr>
              <a:t>μeV</a:t>
            </a:r>
            <a:r>
              <a:rPr lang="en-US" sz="2800" dirty="0">
                <a:latin typeface="Calibri" panose="020F0502020204030204" pitchFamily="34" charset="0"/>
                <a:cs typeface="Calibri" panose="020F0502020204030204" pitchFamily="34" charset="0"/>
              </a:rPr>
              <a:t>; h4 = -2.6 </a:t>
            </a:r>
            <a:r>
              <a:rPr lang="en-US" sz="2800" dirty="0" err="1">
                <a:latin typeface="Calibri" panose="020F0502020204030204" pitchFamily="34" charset="0"/>
                <a:cs typeface="Calibri" panose="020F0502020204030204" pitchFamily="34" charset="0"/>
              </a:rPr>
              <a:t>μeV</a:t>
            </a:r>
            <a:endParaRPr lang="en-US" sz="2800" dirty="0"/>
          </a:p>
        </p:txBody>
      </p:sp>
      <p:sp>
        <p:nvSpPr>
          <p:cNvPr id="35" name="Rectangle 13"/>
          <p:cNvSpPr/>
          <p:nvPr/>
        </p:nvSpPr>
        <p:spPr>
          <a:xfrm>
            <a:off x="1440164" y="0"/>
            <a:ext cx="24837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Materials &amp; Method</a:t>
            </a:r>
            <a:endParaRPr lang="en-AU" dirty="0">
              <a:solidFill>
                <a:schemeClr val="tx1">
                  <a:lumMod val="75000"/>
                </a:schemeClr>
              </a:solidFill>
              <a:latin typeface="Gill Sans MT" panose="020B0502020104020203" pitchFamily="34" charset="0"/>
            </a:endParaRPr>
          </a:p>
        </p:txBody>
      </p:sp>
      <p:sp>
        <p:nvSpPr>
          <p:cNvPr id="36" name="Rectangle 35"/>
          <p:cNvSpPr/>
          <p:nvPr/>
        </p:nvSpPr>
        <p:spPr>
          <a:xfrm>
            <a:off x="0" y="0"/>
            <a:ext cx="14401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Background</a:t>
            </a:r>
            <a:endParaRPr lang="en-AU" dirty="0">
              <a:solidFill>
                <a:schemeClr val="tx1">
                  <a:lumMod val="75000"/>
                </a:schemeClr>
              </a:solidFill>
              <a:latin typeface="Gill Sans MT" panose="020B0502020104020203" pitchFamily="34" charset="0"/>
            </a:endParaRPr>
          </a:p>
        </p:txBody>
      </p:sp>
      <p:sp>
        <p:nvSpPr>
          <p:cNvPr id="37" name="Rectangle 9"/>
          <p:cNvSpPr/>
          <p:nvPr/>
        </p:nvSpPr>
        <p:spPr>
          <a:xfrm>
            <a:off x="7596336" y="0"/>
            <a:ext cx="1547662"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38" name="Isosceles Triangle 20"/>
          <p:cNvSpPr/>
          <p:nvPr/>
        </p:nvSpPr>
        <p:spPr>
          <a:xfrm rot="10800000">
            <a:off x="4927144"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39" name="Rectangle 13"/>
          <p:cNvSpPr/>
          <p:nvPr/>
        </p:nvSpPr>
        <p:spPr>
          <a:xfrm>
            <a:off x="3923928" y="-1389"/>
            <a:ext cx="3672408" cy="403012"/>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ill Sans MT" panose="020B0502020104020203" pitchFamily="34" charset="0"/>
                <a:ea typeface="Ebrima" panose="02000000000000000000" pitchFamily="2" charset="0"/>
                <a:cs typeface="Ebrima" panose="02000000000000000000" pitchFamily="2" charset="0"/>
              </a:rPr>
              <a:t>Preliminary Results</a:t>
            </a:r>
            <a:endParaRPr lang="en-AU" sz="24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2" name="TextBox 1"/>
          <p:cNvSpPr txBox="1"/>
          <p:nvPr/>
        </p:nvSpPr>
        <p:spPr>
          <a:xfrm>
            <a:off x="4338099" y="5502423"/>
            <a:ext cx="5689477" cy="461665"/>
          </a:xfrm>
          <a:prstGeom prst="rect">
            <a:avLst/>
          </a:prstGeom>
          <a:noFill/>
        </p:spPr>
        <p:txBody>
          <a:bodyPr wrap="square" rtlCol="0">
            <a:spAutoFit/>
          </a:bodyPr>
          <a:lstStyle/>
          <a:p>
            <a:r>
              <a:rPr lang="en-US" sz="2400" b="1" dirty="0" smtClean="0">
                <a:solidFill>
                  <a:schemeClr val="bg1"/>
                </a:solidFill>
              </a:rPr>
              <a:t>UiO-66: h = -30.5 </a:t>
            </a:r>
            <a:r>
              <a:rPr lang="en-US" sz="2400" b="1" dirty="0" smtClean="0">
                <a:solidFill>
                  <a:schemeClr val="bg1"/>
                </a:solidFill>
                <a:latin typeface="+mj-lt"/>
                <a:ea typeface="Gill Sans MT" charset="0"/>
                <a:cs typeface="Gill Sans MT" charset="0"/>
              </a:rPr>
              <a:t>µeV</a:t>
            </a:r>
            <a:r>
              <a:rPr lang="en-US" sz="2400" b="1" dirty="0" smtClean="0">
                <a:solidFill>
                  <a:schemeClr val="bg1"/>
                </a:solidFill>
              </a:rPr>
              <a:t>; h</a:t>
            </a:r>
            <a:r>
              <a:rPr lang="en-US" sz="2400" b="1" baseline="-25000" dirty="0" smtClean="0">
                <a:solidFill>
                  <a:schemeClr val="bg1"/>
                </a:solidFill>
              </a:rPr>
              <a:t>4</a:t>
            </a:r>
            <a:r>
              <a:rPr lang="en-US" sz="2400" b="1" dirty="0" smtClean="0">
                <a:solidFill>
                  <a:schemeClr val="bg1"/>
                </a:solidFill>
              </a:rPr>
              <a:t> = -2.6 </a:t>
            </a:r>
            <a:r>
              <a:rPr lang="en-US" sz="2400" b="1" dirty="0" smtClean="0">
                <a:solidFill>
                  <a:schemeClr val="bg1"/>
                </a:solidFill>
                <a:latin typeface="+mj-lt"/>
                <a:ea typeface="Gill Sans MT" charset="0"/>
                <a:cs typeface="Gill Sans MT" charset="0"/>
              </a:rPr>
              <a:t>µeV</a:t>
            </a:r>
          </a:p>
        </p:txBody>
      </p:sp>
      <p:sp>
        <p:nvSpPr>
          <p:cNvPr id="3" name="Slide Number Placeholder 2"/>
          <p:cNvSpPr>
            <a:spLocks noGrp="1"/>
          </p:cNvSpPr>
          <p:nvPr>
            <p:ph type="sldNum" sz="quarter" idx="12"/>
          </p:nvPr>
        </p:nvSpPr>
        <p:spPr/>
        <p:txBody>
          <a:bodyPr/>
          <a:lstStyle/>
          <a:p>
            <a:fld id="{535426FE-5DEC-4C9F-97A7-D4508D13EA52}" type="slidenum">
              <a:rPr lang="en-AU" smtClean="0"/>
              <a:pPr/>
              <a:t>13</a:t>
            </a:fld>
            <a:endParaRPr lang="en-AU"/>
          </a:p>
        </p:txBody>
      </p:sp>
      <p:sp>
        <p:nvSpPr>
          <p:cNvPr id="4" name="Rectangle 3"/>
          <p:cNvSpPr/>
          <p:nvPr/>
        </p:nvSpPr>
        <p:spPr>
          <a:xfrm>
            <a:off x="4338099" y="5990721"/>
            <a:ext cx="4761303" cy="461665"/>
          </a:xfrm>
          <a:prstGeom prst="rect">
            <a:avLst/>
          </a:prstGeom>
        </p:spPr>
        <p:txBody>
          <a:bodyPr wrap="none">
            <a:spAutoFit/>
          </a:bodyPr>
          <a:lstStyle/>
          <a:p>
            <a:r>
              <a:rPr lang="en-US" sz="2400" b="1" dirty="0" smtClean="0">
                <a:solidFill>
                  <a:schemeClr val="bg1"/>
                </a:solidFill>
                <a:ea typeface="Gill Sans MT" charset="0"/>
                <a:cs typeface="Gill Sans MT" charset="0"/>
              </a:rPr>
              <a:t>MOF -5: h</a:t>
            </a:r>
            <a:r>
              <a:rPr lang="en-US" sz="2400" b="1" dirty="0">
                <a:solidFill>
                  <a:schemeClr val="bg1"/>
                </a:solidFill>
                <a:ea typeface="Gill Sans MT" charset="0"/>
                <a:cs typeface="Gill Sans MT" charset="0"/>
              </a:rPr>
              <a:t>= -30.27µeV; h</a:t>
            </a:r>
            <a:r>
              <a:rPr lang="en-US" sz="2400" b="1" baseline="-25000" dirty="0">
                <a:solidFill>
                  <a:schemeClr val="bg1"/>
                </a:solidFill>
                <a:ea typeface="Gill Sans MT" charset="0"/>
                <a:cs typeface="Gill Sans MT" charset="0"/>
              </a:rPr>
              <a:t>4</a:t>
            </a:r>
            <a:r>
              <a:rPr lang="en-US" sz="2400" b="1" dirty="0">
                <a:solidFill>
                  <a:schemeClr val="bg1"/>
                </a:solidFill>
                <a:ea typeface="Gill Sans MT" charset="0"/>
                <a:cs typeface="Gill Sans MT" charset="0"/>
              </a:rPr>
              <a:t>= -7.83µeV</a:t>
            </a:r>
            <a:endParaRPr lang="en-US" sz="2400" b="1" dirty="0">
              <a:solidFill>
                <a:schemeClr val="bg1"/>
              </a:solidFill>
              <a:ea typeface="Gill Sans MT" charset="0"/>
              <a:cs typeface="Gill Sans MT" charset="0"/>
            </a:endParaRPr>
          </a:p>
        </p:txBody>
      </p:sp>
      <p:sp>
        <p:nvSpPr>
          <p:cNvPr id="5" name="TextBox 4"/>
          <p:cNvSpPr txBox="1"/>
          <p:nvPr/>
        </p:nvSpPr>
        <p:spPr>
          <a:xfrm>
            <a:off x="5272418" y="5219908"/>
            <a:ext cx="3520964" cy="369332"/>
          </a:xfrm>
          <a:prstGeom prst="rect">
            <a:avLst/>
          </a:prstGeom>
          <a:noFill/>
        </p:spPr>
        <p:txBody>
          <a:bodyPr wrap="none" rtlCol="0">
            <a:spAutoFit/>
          </a:bodyPr>
          <a:lstStyle/>
          <a:p>
            <a:r>
              <a:rPr lang="en-US" dirty="0" smtClean="0">
                <a:solidFill>
                  <a:schemeClr val="bg1"/>
                </a:solidFill>
              </a:rPr>
              <a:t>Expected intensity ratio - 10:5:2:8:4</a:t>
            </a:r>
            <a:endParaRPr lang="en-US" dirty="0">
              <a:solidFill>
                <a:schemeClr val="bg1"/>
              </a:solidFill>
            </a:endParaRPr>
          </a:p>
        </p:txBody>
      </p:sp>
    </p:spTree>
    <p:extLst>
      <p:ext uri="{BB962C8B-B14F-4D97-AF65-F5344CB8AC3E}">
        <p14:creationId xmlns:p14="http://schemas.microsoft.com/office/powerpoint/2010/main" val="1858825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3" name="Rectangle 13"/>
          <p:cNvSpPr/>
          <p:nvPr/>
        </p:nvSpPr>
        <p:spPr>
          <a:xfrm>
            <a:off x="1440164" y="0"/>
            <a:ext cx="2555772"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lumMod val="75000"/>
                  </a:schemeClr>
                </a:solidFill>
                <a:latin typeface="Gill Sans MT" panose="020B0502020104020203" pitchFamily="34" charset="0"/>
              </a:rPr>
              <a:t>Materials &amp; Method</a:t>
            </a:r>
            <a:endParaRPr lang="en-AU" dirty="0">
              <a:solidFill>
                <a:schemeClr val="tx1">
                  <a:lumMod val="75000"/>
                </a:schemeClr>
              </a:solidFill>
              <a:latin typeface="Gill Sans MT" panose="020B0502020104020203" pitchFamily="34" charset="0"/>
            </a:endParaRPr>
          </a:p>
        </p:txBody>
      </p:sp>
      <p:sp>
        <p:nvSpPr>
          <p:cNvPr id="14" name="Rectangle 13"/>
          <p:cNvSpPr/>
          <p:nvPr/>
        </p:nvSpPr>
        <p:spPr>
          <a:xfrm>
            <a:off x="0" y="0"/>
            <a:ext cx="14401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Background</a:t>
            </a:r>
            <a:endParaRPr lang="en-AU" dirty="0">
              <a:solidFill>
                <a:schemeClr val="tx1">
                  <a:lumMod val="75000"/>
                </a:schemeClr>
              </a:solidFill>
              <a:latin typeface="Gill Sans MT" panose="020B0502020104020203" pitchFamily="34" charset="0"/>
            </a:endParaRPr>
          </a:p>
        </p:txBody>
      </p:sp>
      <p:sp>
        <p:nvSpPr>
          <p:cNvPr id="12" name="Isosceles Triangle 20"/>
          <p:cNvSpPr/>
          <p:nvPr/>
        </p:nvSpPr>
        <p:spPr>
          <a:xfrm rot="10800000">
            <a:off x="7447424"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11" name="Rectangle 13"/>
          <p:cNvSpPr/>
          <p:nvPr/>
        </p:nvSpPr>
        <p:spPr>
          <a:xfrm>
            <a:off x="3995936" y="-1389"/>
            <a:ext cx="2592288" cy="40301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Preliminary Results</a:t>
            </a:r>
            <a:endParaRPr lang="en-AU" dirty="0">
              <a:solidFill>
                <a:schemeClr val="tx1">
                  <a:lumMod val="75000"/>
                </a:schemeClr>
              </a:solidFill>
              <a:latin typeface="Gill Sans MT" panose="020B0502020104020203" pitchFamily="34" charset="0"/>
            </a:endParaRPr>
          </a:p>
        </p:txBody>
      </p:sp>
      <p:sp>
        <p:nvSpPr>
          <p:cNvPr id="34" name="TextBox 33">
            <a:extLst>
              <a:ext uri="{FF2B5EF4-FFF2-40B4-BE49-F238E27FC236}">
                <a16:creationId xmlns="" xmlns:a16="http://schemas.microsoft.com/office/drawing/2014/main" id="{5FB450AB-AC65-4065-A9A5-FF95628F06CA}"/>
              </a:ext>
            </a:extLst>
          </p:cNvPr>
          <p:cNvSpPr txBox="1"/>
          <p:nvPr/>
        </p:nvSpPr>
        <p:spPr>
          <a:xfrm>
            <a:off x="4781405" y="6175387"/>
            <a:ext cx="4229363" cy="523220"/>
          </a:xfrm>
          <a:prstGeom prst="rect">
            <a:avLst/>
          </a:prstGeom>
          <a:noFill/>
        </p:spPr>
        <p:txBody>
          <a:bodyPr wrap="none" rtlCol="0">
            <a:spAutoFit/>
          </a:bodyPr>
          <a:lstStyle/>
          <a:p>
            <a:r>
              <a:rPr lang="en-US" sz="2800" dirty="0"/>
              <a:t>h = -30.5 </a:t>
            </a:r>
            <a:r>
              <a:rPr lang="en-US" sz="2800" dirty="0" err="1">
                <a:latin typeface="Calibri" panose="020F0502020204030204" pitchFamily="34" charset="0"/>
                <a:cs typeface="Calibri" panose="020F0502020204030204" pitchFamily="34" charset="0"/>
              </a:rPr>
              <a:t>μeV</a:t>
            </a:r>
            <a:r>
              <a:rPr lang="en-US" sz="2800" dirty="0">
                <a:latin typeface="Calibri" panose="020F0502020204030204" pitchFamily="34" charset="0"/>
                <a:cs typeface="Calibri" panose="020F0502020204030204" pitchFamily="34" charset="0"/>
              </a:rPr>
              <a:t>; h4 = -2.6 </a:t>
            </a:r>
            <a:r>
              <a:rPr lang="en-US" sz="2800" dirty="0" err="1">
                <a:latin typeface="Calibri" panose="020F0502020204030204" pitchFamily="34" charset="0"/>
                <a:cs typeface="Calibri" panose="020F0502020204030204" pitchFamily="34" charset="0"/>
              </a:rPr>
              <a:t>μeV</a:t>
            </a:r>
            <a:endParaRPr lang="en-US" sz="2800" dirty="0"/>
          </a:p>
        </p:txBody>
      </p:sp>
      <p:sp>
        <p:nvSpPr>
          <p:cNvPr id="15" name="Rectangle 9"/>
          <p:cNvSpPr/>
          <p:nvPr/>
        </p:nvSpPr>
        <p:spPr>
          <a:xfrm>
            <a:off x="6583327" y="0"/>
            <a:ext cx="2560671" cy="401623"/>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1"/>
                </a:solidFill>
                <a:latin typeface="Gill Sans MT" panose="020B0502020104020203" pitchFamily="34" charset="0"/>
                <a:ea typeface="Ebrima" panose="02000000000000000000" pitchFamily="2" charset="0"/>
                <a:cs typeface="Ebrima" panose="02000000000000000000" pitchFamily="2" charset="0"/>
              </a:rPr>
              <a:t>Conclusions</a:t>
            </a:r>
          </a:p>
        </p:txBody>
      </p:sp>
      <p:sp>
        <p:nvSpPr>
          <p:cNvPr id="28" name="TextBox 27"/>
          <p:cNvSpPr txBox="1"/>
          <p:nvPr/>
        </p:nvSpPr>
        <p:spPr>
          <a:xfrm>
            <a:off x="251520" y="908720"/>
            <a:ext cx="8568952" cy="4401205"/>
          </a:xfrm>
          <a:prstGeom prst="rect">
            <a:avLst/>
          </a:prstGeom>
          <a:noFill/>
        </p:spPr>
        <p:txBody>
          <a:bodyPr wrap="square" rtlCol="0">
            <a:spAutoFit/>
          </a:bodyPr>
          <a:lstStyle/>
          <a:p>
            <a:pPr marL="342900" indent="-342900" algn="just">
              <a:buFont typeface="Wingdings" charset="2"/>
              <a:buChar char="q"/>
            </a:pPr>
            <a:r>
              <a:rPr lang="en-US" sz="2400" dirty="0" smtClean="0">
                <a:solidFill>
                  <a:schemeClr val="bg1"/>
                </a:solidFill>
                <a:latin typeface="Gill Sans MT" charset="0"/>
                <a:ea typeface="Gill Sans MT" charset="0"/>
                <a:cs typeface="Gill Sans MT" charset="0"/>
              </a:rPr>
              <a:t>DCS allows for selectivity over a wide range of energies (µeV-</a:t>
            </a:r>
            <a:r>
              <a:rPr lang="en-US" sz="2400" dirty="0" err="1" smtClean="0">
                <a:solidFill>
                  <a:schemeClr val="bg1"/>
                </a:solidFill>
                <a:latin typeface="Gill Sans MT" charset="0"/>
                <a:ea typeface="Gill Sans MT" charset="0"/>
                <a:cs typeface="Gill Sans MT" charset="0"/>
              </a:rPr>
              <a:t>meV</a:t>
            </a:r>
            <a:r>
              <a:rPr lang="en-US" sz="2400" dirty="0" smtClean="0">
                <a:solidFill>
                  <a:schemeClr val="bg1"/>
                </a:solidFill>
                <a:latin typeface="Gill Sans MT" charset="0"/>
                <a:ea typeface="Gill Sans MT" charset="0"/>
                <a:cs typeface="Gill Sans MT" charset="0"/>
              </a:rPr>
              <a:t>)</a:t>
            </a:r>
          </a:p>
          <a:p>
            <a:pPr marL="342900" indent="-342900" algn="just">
              <a:buFont typeface="Wingdings" charset="2"/>
              <a:buChar char="q"/>
            </a:pPr>
            <a:r>
              <a:rPr lang="en-US" sz="2400" dirty="0" smtClean="0">
                <a:solidFill>
                  <a:schemeClr val="bg1"/>
                </a:solidFill>
                <a:latin typeface="Gill Sans MT" charset="0"/>
                <a:ea typeface="Gill Sans MT" charset="0"/>
                <a:cs typeface="Gill Sans MT" charset="0"/>
              </a:rPr>
              <a:t>DCS is powerful tool to probe CH</a:t>
            </a:r>
            <a:r>
              <a:rPr lang="en-US" sz="2400" baseline="-25000" dirty="0" smtClean="0">
                <a:solidFill>
                  <a:schemeClr val="bg1"/>
                </a:solidFill>
                <a:latin typeface="Gill Sans MT" charset="0"/>
                <a:ea typeface="Gill Sans MT" charset="0"/>
                <a:cs typeface="Gill Sans MT" charset="0"/>
              </a:rPr>
              <a:t>4</a:t>
            </a:r>
            <a:r>
              <a:rPr lang="en-US" sz="2400" dirty="0" smtClean="0">
                <a:solidFill>
                  <a:schemeClr val="bg1"/>
                </a:solidFill>
                <a:latin typeface="Gill Sans MT" charset="0"/>
                <a:ea typeface="Gill Sans MT" charset="0"/>
                <a:cs typeface="Gill Sans MT" charset="0"/>
              </a:rPr>
              <a:t> dynamics in porous metal-organic framework.</a:t>
            </a:r>
          </a:p>
          <a:p>
            <a:pPr marL="800100" lvl="1" indent="-342900" algn="just">
              <a:buFont typeface="Wingdings" charset="2"/>
              <a:buChar char="q"/>
            </a:pPr>
            <a:r>
              <a:rPr lang="en-US" sz="2400" dirty="0" smtClean="0">
                <a:solidFill>
                  <a:schemeClr val="bg1"/>
                </a:solidFill>
                <a:latin typeface="Gill Sans MT" charset="0"/>
                <a:ea typeface="Gill Sans MT" charset="0"/>
                <a:cs typeface="Gill Sans MT" charset="0"/>
              </a:rPr>
              <a:t>UiO-66 is more disordered than MOF-5 but similar rotational barriers.</a:t>
            </a:r>
            <a:endParaRPr lang="en-US" sz="2400" dirty="0" smtClean="0">
              <a:solidFill>
                <a:schemeClr val="bg1"/>
              </a:solidFill>
              <a:latin typeface="Gill Sans MT" charset="0"/>
              <a:ea typeface="Gill Sans MT" charset="0"/>
              <a:cs typeface="Gill Sans MT" charset="0"/>
            </a:endParaRPr>
          </a:p>
          <a:p>
            <a:pPr marL="342900" indent="-342900" algn="just">
              <a:buFont typeface="Wingdings" charset="2"/>
              <a:buChar char="q"/>
            </a:pPr>
            <a:r>
              <a:rPr lang="en-US" sz="2400" dirty="0" smtClean="0">
                <a:solidFill>
                  <a:schemeClr val="bg1"/>
                </a:solidFill>
                <a:latin typeface="Gill Sans MT" charset="0"/>
                <a:ea typeface="Gill Sans MT" charset="0"/>
                <a:cs typeface="Gill Sans MT" charset="0"/>
              </a:rPr>
              <a:t>The </a:t>
            </a:r>
            <a:r>
              <a:rPr lang="en-US" sz="2400" dirty="0" smtClean="0">
                <a:solidFill>
                  <a:schemeClr val="bg1"/>
                </a:solidFill>
                <a:latin typeface="Gill Sans MT" charset="0"/>
                <a:ea typeface="Gill Sans MT" charset="0"/>
                <a:cs typeface="Gill Sans MT" charset="0"/>
              </a:rPr>
              <a:t>results can be </a:t>
            </a:r>
            <a:r>
              <a:rPr lang="en-US" sz="2400" dirty="0" smtClean="0">
                <a:solidFill>
                  <a:schemeClr val="bg1"/>
                </a:solidFill>
                <a:latin typeface="Gill Sans MT" charset="0"/>
                <a:ea typeface="Gill Sans MT" charset="0"/>
                <a:cs typeface="Gill Sans MT" charset="0"/>
              </a:rPr>
              <a:t>used to test DFT to improve the theory.</a:t>
            </a:r>
          </a:p>
          <a:p>
            <a:pPr marL="342900" indent="-342900" algn="just">
              <a:buFont typeface="Wingdings" charset="2"/>
              <a:buChar char="q"/>
            </a:pPr>
            <a:r>
              <a:rPr lang="en-US" sz="2400" dirty="0" smtClean="0">
                <a:solidFill>
                  <a:schemeClr val="bg1"/>
                </a:solidFill>
                <a:latin typeface="Gill Sans MT" charset="0"/>
                <a:ea typeface="Gill Sans MT" charset="0"/>
                <a:cs typeface="Gill Sans MT" charset="0"/>
              </a:rPr>
              <a:t>The results can help improve methane storage material development.</a:t>
            </a:r>
          </a:p>
          <a:p>
            <a:pPr algn="just"/>
            <a:endParaRPr lang="en-US" sz="2400" dirty="0" smtClean="0">
              <a:solidFill>
                <a:schemeClr val="bg1"/>
              </a:solidFill>
              <a:latin typeface="Gill Sans MT" charset="0"/>
              <a:ea typeface="Gill Sans MT" charset="0"/>
              <a:cs typeface="Gill Sans MT" charset="0"/>
            </a:endParaRPr>
          </a:p>
          <a:p>
            <a:pPr marL="342900" indent="-342900" algn="just">
              <a:buFont typeface="Wingdings" charset="2"/>
              <a:buChar char="q"/>
            </a:pPr>
            <a:endParaRPr lang="en-US" sz="2000" dirty="0" smtClean="0">
              <a:solidFill>
                <a:schemeClr val="bg1"/>
              </a:solidFill>
              <a:latin typeface="Gill Sans MT" charset="0"/>
              <a:ea typeface="Gill Sans MT" charset="0"/>
              <a:cs typeface="Gill Sans MT" charset="0"/>
            </a:endParaRPr>
          </a:p>
          <a:p>
            <a:pPr marL="342900" indent="-342900" algn="just">
              <a:buFont typeface="Wingdings" charset="2"/>
              <a:buChar char="q"/>
            </a:pPr>
            <a:endParaRPr lang="en-US" sz="2000" dirty="0">
              <a:solidFill>
                <a:schemeClr val="bg1"/>
              </a:solidFill>
              <a:latin typeface="Gill Sans MT" charset="0"/>
              <a:ea typeface="Gill Sans MT" charset="0"/>
              <a:cs typeface="Gill Sans MT"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14</a:t>
            </a:fld>
            <a:endParaRPr lang="en-AU"/>
          </a:p>
        </p:txBody>
      </p:sp>
    </p:spTree>
    <p:extLst>
      <p:ext uri="{BB962C8B-B14F-4D97-AF65-F5344CB8AC3E}">
        <p14:creationId xmlns:p14="http://schemas.microsoft.com/office/powerpoint/2010/main" val="129633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 name="TextBox 68"/>
          <p:cNvSpPr txBox="1"/>
          <p:nvPr/>
        </p:nvSpPr>
        <p:spPr>
          <a:xfrm>
            <a:off x="107503" y="620688"/>
            <a:ext cx="8928993" cy="461665"/>
          </a:xfrm>
          <a:prstGeom prst="rect">
            <a:avLst/>
          </a:prstGeom>
          <a:noFill/>
        </p:spPr>
        <p:txBody>
          <a:bodyPr wrap="square" rtlCol="0">
            <a:spAutoFit/>
          </a:bodyPr>
          <a:lstStyle/>
          <a:p>
            <a:r>
              <a:rPr lang="en-US" sz="2400" b="1" dirty="0" smtClean="0">
                <a:solidFill>
                  <a:schemeClr val="accent6">
                    <a:lumMod val="50000"/>
                  </a:schemeClr>
                </a:solidFill>
                <a:latin typeface="Gill Sans MT" panose="020B0502020104020203" pitchFamily="34" charset="0"/>
              </a:rPr>
              <a:t>Acknowledgments</a:t>
            </a:r>
            <a:endParaRPr lang="en-AU" sz="2400" b="1" baseline="-25000" dirty="0">
              <a:solidFill>
                <a:schemeClr val="accent6">
                  <a:lumMod val="50000"/>
                </a:schemeClr>
              </a:solidFill>
              <a:latin typeface="Gill Sans MT" panose="020B0502020104020203" pitchFamily="34" charset="0"/>
            </a:endParaRPr>
          </a:p>
        </p:txBody>
      </p:sp>
      <p:cxnSp>
        <p:nvCxnSpPr>
          <p:cNvPr id="71" name="Straight Connector 70"/>
          <p:cNvCxnSpPr/>
          <p:nvPr/>
        </p:nvCxnSpPr>
        <p:spPr>
          <a:xfrm>
            <a:off x="-72008" y="1061856"/>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H:\Presentation animations and templates\animations\Stick_Figure_q_a_P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863230"/>
            <a:ext cx="2852040" cy="490603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29863" y="1542531"/>
            <a:ext cx="3852428" cy="400110"/>
          </a:xfrm>
          <a:prstGeom prst="rect">
            <a:avLst/>
          </a:prstGeom>
          <a:noFill/>
        </p:spPr>
        <p:txBody>
          <a:bodyPr wrap="square" rtlCol="0">
            <a:spAutoFit/>
          </a:bodyPr>
          <a:lstStyle/>
          <a:p>
            <a:pPr marL="342900" indent="-342900" algn="just">
              <a:buFont typeface="Wingdings" charset="2"/>
              <a:buChar char="q"/>
            </a:pPr>
            <a:r>
              <a:rPr lang="en-US" sz="2000" dirty="0" smtClean="0">
                <a:solidFill>
                  <a:schemeClr val="bg1"/>
                </a:solidFill>
                <a:latin typeface="Gill Sans MT" charset="0"/>
                <a:ea typeface="Gill Sans MT" charset="0"/>
                <a:cs typeface="Gill Sans MT" charset="0"/>
              </a:rPr>
              <a:t>Summer school organizers</a:t>
            </a:r>
            <a:endParaRPr lang="en-US" sz="2000" dirty="0">
              <a:solidFill>
                <a:schemeClr val="bg1"/>
              </a:solidFill>
              <a:latin typeface="Gill Sans MT" charset="0"/>
              <a:ea typeface="Gill Sans MT" charset="0"/>
              <a:cs typeface="Gill Sans MT" charset="0"/>
            </a:endParaRPr>
          </a:p>
        </p:txBody>
      </p:sp>
      <p:sp>
        <p:nvSpPr>
          <p:cNvPr id="31" name="TextBox 30"/>
          <p:cNvSpPr txBox="1"/>
          <p:nvPr/>
        </p:nvSpPr>
        <p:spPr>
          <a:xfrm>
            <a:off x="316254" y="2002709"/>
            <a:ext cx="5407874" cy="400110"/>
          </a:xfrm>
          <a:prstGeom prst="rect">
            <a:avLst/>
          </a:prstGeom>
          <a:noFill/>
        </p:spPr>
        <p:txBody>
          <a:bodyPr wrap="square" rtlCol="0">
            <a:spAutoFit/>
          </a:bodyPr>
          <a:lstStyle/>
          <a:p>
            <a:pPr marL="342900" indent="-342900" algn="just">
              <a:buFont typeface="Wingdings" charset="2"/>
              <a:buChar char="q"/>
            </a:pPr>
            <a:r>
              <a:rPr lang="en-US" sz="2000" dirty="0" smtClean="0">
                <a:solidFill>
                  <a:schemeClr val="bg1"/>
                </a:solidFill>
                <a:latin typeface="Gill Sans MT" charset="0"/>
                <a:ea typeface="Gill Sans MT" charset="0"/>
                <a:cs typeface="Gill Sans MT" charset="0"/>
              </a:rPr>
              <a:t>HFBS, DCS and MACS beamline scientists</a:t>
            </a:r>
            <a:endParaRPr lang="en-US" sz="2000" dirty="0">
              <a:solidFill>
                <a:schemeClr val="bg1"/>
              </a:solidFill>
              <a:latin typeface="Gill Sans MT" charset="0"/>
              <a:ea typeface="Gill Sans MT" charset="0"/>
              <a:cs typeface="Gill Sans MT" charset="0"/>
            </a:endParaRPr>
          </a:p>
        </p:txBody>
      </p:sp>
      <p:sp>
        <p:nvSpPr>
          <p:cNvPr id="32" name="TextBox 31"/>
          <p:cNvSpPr txBox="1"/>
          <p:nvPr/>
        </p:nvSpPr>
        <p:spPr>
          <a:xfrm>
            <a:off x="329863" y="2474596"/>
            <a:ext cx="5407874" cy="400110"/>
          </a:xfrm>
          <a:prstGeom prst="rect">
            <a:avLst/>
          </a:prstGeom>
          <a:noFill/>
        </p:spPr>
        <p:txBody>
          <a:bodyPr wrap="square" rtlCol="0">
            <a:spAutoFit/>
          </a:bodyPr>
          <a:lstStyle/>
          <a:p>
            <a:pPr marL="342900" indent="-342900" algn="just">
              <a:buFont typeface="Wingdings" charset="2"/>
              <a:buChar char="q"/>
            </a:pPr>
            <a:r>
              <a:rPr lang="en-US" sz="2000" dirty="0" smtClean="0">
                <a:solidFill>
                  <a:schemeClr val="bg1"/>
                </a:solidFill>
                <a:latin typeface="Gill Sans MT" charset="0"/>
                <a:ea typeface="Gill Sans MT" charset="0"/>
                <a:cs typeface="Gill Sans MT" charset="0"/>
              </a:rPr>
              <a:t>Guest lecturers</a:t>
            </a:r>
            <a:endParaRPr lang="en-US" sz="2000" dirty="0">
              <a:solidFill>
                <a:schemeClr val="bg1"/>
              </a:solidFill>
              <a:latin typeface="Gill Sans MT" charset="0"/>
              <a:ea typeface="Gill Sans MT" charset="0"/>
              <a:cs typeface="Gill Sans MT" charset="0"/>
            </a:endParaRPr>
          </a:p>
        </p:txBody>
      </p:sp>
      <p:sp>
        <p:nvSpPr>
          <p:cNvPr id="33" name="TextBox 32"/>
          <p:cNvSpPr txBox="1"/>
          <p:nvPr/>
        </p:nvSpPr>
        <p:spPr>
          <a:xfrm>
            <a:off x="329863" y="2956211"/>
            <a:ext cx="5407874" cy="400110"/>
          </a:xfrm>
          <a:prstGeom prst="rect">
            <a:avLst/>
          </a:prstGeom>
          <a:noFill/>
        </p:spPr>
        <p:txBody>
          <a:bodyPr wrap="square" rtlCol="0">
            <a:spAutoFit/>
          </a:bodyPr>
          <a:lstStyle/>
          <a:p>
            <a:pPr marL="342900" indent="-342900" algn="just">
              <a:buFont typeface="Wingdings" charset="2"/>
              <a:buChar char="q"/>
            </a:pPr>
            <a:r>
              <a:rPr lang="en-US" sz="2000" smtClean="0">
                <a:solidFill>
                  <a:schemeClr val="bg1"/>
                </a:solidFill>
                <a:latin typeface="Gill Sans MT" charset="0"/>
                <a:ea typeface="Gill Sans MT" charset="0"/>
                <a:cs typeface="Gill Sans MT" charset="0"/>
              </a:rPr>
              <a:t>NCNR staff</a:t>
            </a:r>
            <a:endParaRPr lang="en-US" sz="2000" dirty="0">
              <a:solidFill>
                <a:schemeClr val="bg1"/>
              </a:solidFill>
              <a:latin typeface="Gill Sans MT" charset="0"/>
              <a:ea typeface="Gill Sans MT" charset="0"/>
              <a:cs typeface="Gill Sans MT" charset="0"/>
            </a:endParaRPr>
          </a:p>
        </p:txBody>
      </p:sp>
      <p:sp>
        <p:nvSpPr>
          <p:cNvPr id="34" name="TextBox 33"/>
          <p:cNvSpPr txBox="1"/>
          <p:nvPr/>
        </p:nvSpPr>
        <p:spPr>
          <a:xfrm>
            <a:off x="329863" y="3468225"/>
            <a:ext cx="5407874" cy="400110"/>
          </a:xfrm>
          <a:prstGeom prst="rect">
            <a:avLst/>
          </a:prstGeom>
          <a:noFill/>
        </p:spPr>
        <p:txBody>
          <a:bodyPr wrap="square" rtlCol="0">
            <a:spAutoFit/>
          </a:bodyPr>
          <a:lstStyle/>
          <a:p>
            <a:pPr marL="342900" indent="-342900" algn="just">
              <a:buFont typeface="Wingdings" charset="2"/>
              <a:buChar char="q"/>
            </a:pPr>
            <a:r>
              <a:rPr lang="en-US" sz="2000" dirty="0" smtClean="0">
                <a:solidFill>
                  <a:schemeClr val="bg1"/>
                </a:solidFill>
                <a:latin typeface="Gill Sans MT" charset="0"/>
                <a:ea typeface="Gill Sans MT" charset="0"/>
                <a:cs typeface="Gill Sans MT" charset="0"/>
              </a:rPr>
              <a:t>Group 3 team members</a:t>
            </a:r>
            <a:endParaRPr lang="en-US" sz="2000" dirty="0">
              <a:solidFill>
                <a:schemeClr val="bg1"/>
              </a:solidFill>
              <a:latin typeface="Gill Sans MT" charset="0"/>
              <a:ea typeface="Gill Sans MT" charset="0"/>
              <a:cs typeface="Gill Sans MT"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15</a:t>
            </a:fld>
            <a:endParaRPr lang="en-AU"/>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1722" t="19241" r="11165" b="23722"/>
          <a:stretch/>
        </p:blipFill>
        <p:spPr>
          <a:xfrm>
            <a:off x="908034" y="4005064"/>
            <a:ext cx="4672989" cy="2592288"/>
          </a:xfrm>
          <a:prstGeom prst="rect">
            <a:avLst/>
          </a:prstGeom>
        </p:spPr>
      </p:pic>
    </p:spTree>
    <p:extLst>
      <p:ext uri="{BB962C8B-B14F-4D97-AF65-F5344CB8AC3E}">
        <p14:creationId xmlns:p14="http://schemas.microsoft.com/office/powerpoint/2010/main" val="16618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Rectangle 17"/>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solidFill>
              <a:latin typeface="Gill Sans MT" panose="020B0502020104020203" pitchFamily="34" charset="0"/>
            </a:endParaRPr>
          </a:p>
        </p:txBody>
      </p:sp>
      <p:sp>
        <p:nvSpPr>
          <p:cNvPr id="13" name="TextBox 12"/>
          <p:cNvSpPr txBox="1"/>
          <p:nvPr/>
        </p:nvSpPr>
        <p:spPr>
          <a:xfrm>
            <a:off x="-3298" y="15649"/>
            <a:ext cx="2232248" cy="1015663"/>
          </a:xfrm>
          <a:prstGeom prst="rect">
            <a:avLst/>
          </a:prstGeom>
          <a:noFill/>
        </p:spPr>
        <p:txBody>
          <a:bodyPr wrap="square" rtlCol="0">
            <a:spAutoFit/>
          </a:bodyPr>
          <a:lstStyle/>
          <a:p>
            <a:pPr algn="ctr"/>
            <a:r>
              <a:rPr lang="en-US" sz="6000" b="1" dirty="0" smtClean="0">
                <a:solidFill>
                  <a:schemeClr val="bg1"/>
                </a:solidFill>
                <a:latin typeface="Gabriola" panose="04040605051002020D02" pitchFamily="82" charset="0"/>
                <a:cs typeface="Times New Roman" pitchFamily="18" charset="0"/>
              </a:rPr>
              <a:t>Outline  </a:t>
            </a:r>
          </a:p>
        </p:txBody>
      </p:sp>
      <p:cxnSp>
        <p:nvCxnSpPr>
          <p:cNvPr id="3" name="Straight Connector 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2008" y="83671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9022" y="803127"/>
            <a:ext cx="8131046" cy="830997"/>
          </a:xfrm>
          <a:prstGeom prst="rect">
            <a:avLst/>
          </a:prstGeom>
          <a:noFill/>
        </p:spPr>
        <p:txBody>
          <a:bodyPr wrap="square" rtlCol="0">
            <a:spAutoFit/>
          </a:bodyPr>
          <a:lstStyle/>
          <a:p>
            <a:pPr>
              <a:lnSpc>
                <a:spcPct val="150000"/>
              </a:lnSpc>
            </a:pPr>
            <a:r>
              <a:rPr lang="en-AU" sz="3200" dirty="0" smtClean="0">
                <a:solidFill>
                  <a:schemeClr val="accent6">
                    <a:lumMod val="50000"/>
                  </a:schemeClr>
                </a:solidFill>
                <a:latin typeface="Gill Sans MT" panose="020B0502020104020203" pitchFamily="34" charset="0"/>
                <a:cs typeface="Times New Roman" pitchFamily="18" charset="0"/>
              </a:rPr>
              <a:t>1.   Background</a:t>
            </a:r>
            <a:endParaRPr lang="en-AU" sz="3200" dirty="0" smtClean="0">
              <a:solidFill>
                <a:schemeClr val="accent6">
                  <a:lumMod val="50000"/>
                </a:schemeClr>
              </a:solidFill>
              <a:latin typeface="Gill Sans MT" panose="020B0502020104020203" pitchFamily="34" charset="0"/>
              <a:cs typeface="Times" pitchFamily="18" charset="0"/>
            </a:endParaRPr>
          </a:p>
        </p:txBody>
      </p:sp>
      <p:sp>
        <p:nvSpPr>
          <p:cNvPr id="22" name="TextBox 21"/>
          <p:cNvSpPr txBox="1"/>
          <p:nvPr/>
        </p:nvSpPr>
        <p:spPr>
          <a:xfrm>
            <a:off x="359022" y="3371777"/>
            <a:ext cx="8615698" cy="830997"/>
          </a:xfrm>
          <a:prstGeom prst="rect">
            <a:avLst/>
          </a:prstGeom>
          <a:noFill/>
        </p:spPr>
        <p:txBody>
          <a:bodyPr wrap="square" rtlCol="0">
            <a:spAutoFit/>
          </a:bodyPr>
          <a:lstStyle/>
          <a:p>
            <a:pPr>
              <a:lnSpc>
                <a:spcPct val="150000"/>
              </a:lnSpc>
            </a:pPr>
            <a:r>
              <a:rPr lang="en-AU" sz="3200" dirty="0" smtClean="0">
                <a:solidFill>
                  <a:schemeClr val="accent6">
                    <a:lumMod val="50000"/>
                  </a:schemeClr>
                </a:solidFill>
                <a:latin typeface="Gill Sans MT" panose="020B0502020104020203" pitchFamily="34" charset="0"/>
                <a:cs typeface="Times New Roman" pitchFamily="18" charset="0"/>
              </a:rPr>
              <a:t>3.   Preliminary Results</a:t>
            </a:r>
            <a:endParaRPr lang="en-AU" sz="3200" dirty="0">
              <a:solidFill>
                <a:schemeClr val="accent6">
                  <a:lumMod val="50000"/>
                </a:schemeClr>
              </a:solidFill>
              <a:latin typeface="Gill Sans MT" panose="020B0502020104020203" pitchFamily="34" charset="0"/>
              <a:cs typeface="Times New Roman" pitchFamily="18" charset="0"/>
            </a:endParaRPr>
          </a:p>
        </p:txBody>
      </p:sp>
      <p:sp>
        <p:nvSpPr>
          <p:cNvPr id="34" name="TextBox 33"/>
          <p:cNvSpPr txBox="1"/>
          <p:nvPr/>
        </p:nvSpPr>
        <p:spPr>
          <a:xfrm>
            <a:off x="359022" y="2021939"/>
            <a:ext cx="8615698" cy="830997"/>
          </a:xfrm>
          <a:prstGeom prst="rect">
            <a:avLst/>
          </a:prstGeom>
          <a:noFill/>
        </p:spPr>
        <p:txBody>
          <a:bodyPr wrap="square" rtlCol="0">
            <a:spAutoFit/>
          </a:bodyPr>
          <a:lstStyle/>
          <a:p>
            <a:pPr>
              <a:lnSpc>
                <a:spcPct val="150000"/>
              </a:lnSpc>
            </a:pPr>
            <a:r>
              <a:rPr lang="en-AU" sz="3200" dirty="0" smtClean="0">
                <a:solidFill>
                  <a:schemeClr val="accent6">
                    <a:lumMod val="50000"/>
                  </a:schemeClr>
                </a:solidFill>
                <a:latin typeface="Gill Sans MT" panose="020B0502020104020203" pitchFamily="34" charset="0"/>
                <a:cs typeface="Times New Roman" pitchFamily="18" charset="0"/>
              </a:rPr>
              <a:t>2.   Materials &amp; </a:t>
            </a:r>
            <a:r>
              <a:rPr lang="en-AU" sz="3200" dirty="0" smtClean="0">
                <a:solidFill>
                  <a:schemeClr val="accent6">
                    <a:lumMod val="50000"/>
                  </a:schemeClr>
                </a:solidFill>
                <a:latin typeface="Gill Sans MT" panose="020B0502020104020203" pitchFamily="34" charset="0"/>
                <a:cs typeface="Times New Roman" pitchFamily="18" charset="0"/>
              </a:rPr>
              <a:t>Methods</a:t>
            </a:r>
            <a:endParaRPr lang="en-AU" sz="3200" dirty="0">
              <a:solidFill>
                <a:schemeClr val="accent6">
                  <a:lumMod val="50000"/>
                </a:schemeClr>
              </a:solidFill>
              <a:latin typeface="Gill Sans MT" panose="020B0502020104020203" pitchFamily="34" charset="0"/>
              <a:cs typeface="Times New Roman" pitchFamily="18" charset="0"/>
            </a:endParaRPr>
          </a:p>
        </p:txBody>
      </p:sp>
      <p:sp>
        <p:nvSpPr>
          <p:cNvPr id="37" name="TextBox 36"/>
          <p:cNvSpPr txBox="1"/>
          <p:nvPr/>
        </p:nvSpPr>
        <p:spPr>
          <a:xfrm>
            <a:off x="407374" y="5006088"/>
            <a:ext cx="8615698" cy="830997"/>
          </a:xfrm>
          <a:prstGeom prst="rect">
            <a:avLst/>
          </a:prstGeom>
          <a:noFill/>
        </p:spPr>
        <p:txBody>
          <a:bodyPr wrap="square" rtlCol="0">
            <a:spAutoFit/>
          </a:bodyPr>
          <a:lstStyle/>
          <a:p>
            <a:pPr>
              <a:lnSpc>
                <a:spcPct val="150000"/>
              </a:lnSpc>
            </a:pPr>
            <a:r>
              <a:rPr lang="en-AU" sz="3200" dirty="0" smtClean="0">
                <a:solidFill>
                  <a:schemeClr val="accent6">
                    <a:lumMod val="50000"/>
                  </a:schemeClr>
                </a:solidFill>
                <a:latin typeface="Gill Sans MT" panose="020B0502020104020203" pitchFamily="34" charset="0"/>
                <a:cs typeface="Times New Roman" pitchFamily="18" charset="0"/>
              </a:rPr>
              <a:t>4.   Conclusions</a:t>
            </a:r>
            <a:endParaRPr lang="en-AU" sz="3200" dirty="0">
              <a:solidFill>
                <a:schemeClr val="accent6">
                  <a:lumMod val="50000"/>
                </a:schemeClr>
              </a:solidFill>
              <a:latin typeface="Gill Sans MT" panose="020B0502020104020203" pitchFamily="34" charset="0"/>
              <a:cs typeface="Times New Roman" pitchFamily="18" charset="0"/>
            </a:endParaRPr>
          </a:p>
        </p:txBody>
      </p:sp>
      <p:sp>
        <p:nvSpPr>
          <p:cNvPr id="16" name="TextBox 15"/>
          <p:cNvSpPr txBox="1"/>
          <p:nvPr/>
        </p:nvSpPr>
        <p:spPr>
          <a:xfrm>
            <a:off x="940378" y="4021659"/>
            <a:ext cx="8203622" cy="400110"/>
          </a:xfrm>
          <a:prstGeom prst="rect">
            <a:avLst/>
          </a:prstGeom>
          <a:noFill/>
        </p:spPr>
        <p:txBody>
          <a:bodyPr wrap="square" rtlCol="0">
            <a:spAutoFit/>
          </a:bodyPr>
          <a:lstStyle/>
          <a:p>
            <a:pPr marL="342900" indent="-342900">
              <a:buFont typeface="Wingdings" pitchFamily="2" charset="2"/>
              <a:buChar char="q"/>
            </a:pPr>
            <a:r>
              <a:rPr lang="en-AU" sz="2000" dirty="0" smtClean="0">
                <a:solidFill>
                  <a:schemeClr val="bg1">
                    <a:lumMod val="75000"/>
                    <a:lumOff val="25000"/>
                  </a:schemeClr>
                </a:solidFill>
                <a:latin typeface="Gill Sans MT" panose="020B0502020104020203" pitchFamily="34" charset="0"/>
                <a:cs typeface="Times" pitchFamily="18" charset="0"/>
              </a:rPr>
              <a:t>Case 1: MOF-5  (rotational tunnelling modes, </a:t>
            </a:r>
            <a:r>
              <a:rPr lang="en-AU" sz="2000" dirty="0" smtClean="0">
                <a:solidFill>
                  <a:schemeClr val="bg1">
                    <a:lumMod val="75000"/>
                    <a:lumOff val="25000"/>
                  </a:schemeClr>
                </a:solidFill>
                <a:latin typeface="Gill Sans MT" panose="020B0502020104020203" pitchFamily="34" charset="0"/>
                <a:cs typeface="Times" pitchFamily="18" charset="0"/>
              </a:rPr>
              <a:t>phonon </a:t>
            </a:r>
            <a:r>
              <a:rPr lang="en-AU" sz="2000" dirty="0" smtClean="0">
                <a:solidFill>
                  <a:schemeClr val="bg1">
                    <a:lumMod val="75000"/>
                    <a:lumOff val="25000"/>
                  </a:schemeClr>
                </a:solidFill>
                <a:latin typeface="Gill Sans MT" panose="020B0502020104020203" pitchFamily="34" charset="0"/>
                <a:cs typeface="Times" pitchFamily="18" charset="0"/>
              </a:rPr>
              <a:t>density of </a:t>
            </a:r>
            <a:r>
              <a:rPr lang="en-AU" sz="2000" dirty="0" smtClean="0">
                <a:solidFill>
                  <a:schemeClr val="bg1">
                    <a:lumMod val="75000"/>
                    <a:lumOff val="25000"/>
                  </a:schemeClr>
                </a:solidFill>
                <a:latin typeface="Gill Sans MT" panose="020B0502020104020203" pitchFamily="34" charset="0"/>
                <a:cs typeface="Times" pitchFamily="18" charset="0"/>
              </a:rPr>
              <a:t>states) </a:t>
            </a:r>
            <a:endParaRPr lang="en-AU" sz="2000" dirty="0" smtClean="0">
              <a:solidFill>
                <a:schemeClr val="bg1">
                  <a:lumMod val="75000"/>
                  <a:lumOff val="25000"/>
                </a:schemeClr>
              </a:solidFill>
              <a:latin typeface="Gill Sans MT" panose="020B0502020104020203" pitchFamily="34" charset="0"/>
              <a:cs typeface="Times" pitchFamily="18" charset="0"/>
            </a:endParaRPr>
          </a:p>
        </p:txBody>
      </p:sp>
      <p:sp>
        <p:nvSpPr>
          <p:cNvPr id="19" name="TextBox 18"/>
          <p:cNvSpPr txBox="1"/>
          <p:nvPr/>
        </p:nvSpPr>
        <p:spPr>
          <a:xfrm>
            <a:off x="940378" y="4608035"/>
            <a:ext cx="7549690" cy="400110"/>
          </a:xfrm>
          <a:prstGeom prst="rect">
            <a:avLst/>
          </a:prstGeom>
          <a:noFill/>
        </p:spPr>
        <p:txBody>
          <a:bodyPr wrap="square" rtlCol="0">
            <a:spAutoFit/>
          </a:bodyPr>
          <a:lstStyle/>
          <a:p>
            <a:pPr marL="342900" indent="-342900">
              <a:buFont typeface="Wingdings" pitchFamily="2" charset="2"/>
              <a:buChar char="q"/>
            </a:pPr>
            <a:r>
              <a:rPr lang="en-US" sz="2000" dirty="0" smtClean="0">
                <a:solidFill>
                  <a:schemeClr val="bg1">
                    <a:lumMod val="75000"/>
                    <a:lumOff val="25000"/>
                  </a:schemeClr>
                </a:solidFill>
                <a:latin typeface="Gill Sans MT" panose="020B0502020104020203" pitchFamily="34" charset="0"/>
                <a:cs typeface="Times" pitchFamily="18" charset="0"/>
              </a:rPr>
              <a:t>Case II: UiO-66 (rotational tunneling modes)</a:t>
            </a:r>
            <a:endParaRPr lang="en-AU" sz="2000" dirty="0" smtClean="0">
              <a:solidFill>
                <a:schemeClr val="bg1">
                  <a:lumMod val="75000"/>
                  <a:lumOff val="25000"/>
                </a:schemeClr>
              </a:solidFill>
              <a:latin typeface="Gill Sans MT" panose="020B0502020104020203" pitchFamily="34" charset="0"/>
              <a:cs typeface="Times" pitchFamily="18" charset="0"/>
            </a:endParaRPr>
          </a:p>
        </p:txBody>
      </p:sp>
      <p:sp>
        <p:nvSpPr>
          <p:cNvPr id="17" name="TextBox 16"/>
          <p:cNvSpPr txBox="1"/>
          <p:nvPr/>
        </p:nvSpPr>
        <p:spPr>
          <a:xfrm>
            <a:off x="914122" y="1440961"/>
            <a:ext cx="8203622" cy="400110"/>
          </a:xfrm>
          <a:prstGeom prst="rect">
            <a:avLst/>
          </a:prstGeom>
          <a:noFill/>
        </p:spPr>
        <p:txBody>
          <a:bodyPr wrap="square" rtlCol="0">
            <a:spAutoFit/>
          </a:bodyPr>
          <a:lstStyle/>
          <a:p>
            <a:pPr marL="342900" indent="-342900">
              <a:buFont typeface="Wingdings" pitchFamily="2" charset="2"/>
              <a:buChar char="q"/>
            </a:pPr>
            <a:r>
              <a:rPr lang="en-AU" sz="2000" dirty="0" smtClean="0">
                <a:solidFill>
                  <a:schemeClr val="bg1">
                    <a:lumMod val="75000"/>
                    <a:lumOff val="25000"/>
                  </a:schemeClr>
                </a:solidFill>
                <a:latin typeface="Gill Sans MT" panose="020B0502020104020203" pitchFamily="34" charset="0"/>
                <a:cs typeface="Times" pitchFamily="18" charset="0"/>
              </a:rPr>
              <a:t>Methane storage in metal-organic frameworks</a:t>
            </a:r>
          </a:p>
        </p:txBody>
      </p:sp>
      <p:sp>
        <p:nvSpPr>
          <p:cNvPr id="24" name="TextBox 23"/>
          <p:cNvSpPr txBox="1"/>
          <p:nvPr/>
        </p:nvSpPr>
        <p:spPr>
          <a:xfrm>
            <a:off x="914122" y="1821884"/>
            <a:ext cx="8203622" cy="400110"/>
          </a:xfrm>
          <a:prstGeom prst="rect">
            <a:avLst/>
          </a:prstGeom>
          <a:noFill/>
        </p:spPr>
        <p:txBody>
          <a:bodyPr wrap="square" rtlCol="0">
            <a:spAutoFit/>
          </a:bodyPr>
          <a:lstStyle/>
          <a:p>
            <a:pPr marL="342900" indent="-342900">
              <a:buFont typeface="Wingdings" pitchFamily="2" charset="2"/>
              <a:buChar char="q"/>
            </a:pPr>
            <a:r>
              <a:rPr lang="en-AU" sz="2000" dirty="0" smtClean="0">
                <a:solidFill>
                  <a:schemeClr val="bg1">
                    <a:lumMod val="75000"/>
                    <a:lumOff val="25000"/>
                  </a:schemeClr>
                </a:solidFill>
                <a:latin typeface="Gill Sans MT" panose="020B0502020104020203" pitchFamily="34" charset="0"/>
                <a:cs typeface="Times" pitchFamily="18" charset="0"/>
              </a:rPr>
              <a:t>Why do we need to study the methane dynamics?</a:t>
            </a:r>
          </a:p>
        </p:txBody>
      </p:sp>
      <p:sp>
        <p:nvSpPr>
          <p:cNvPr id="27" name="TextBox 26"/>
          <p:cNvSpPr txBox="1"/>
          <p:nvPr/>
        </p:nvSpPr>
        <p:spPr>
          <a:xfrm>
            <a:off x="934102" y="2716016"/>
            <a:ext cx="8203622" cy="400110"/>
          </a:xfrm>
          <a:prstGeom prst="rect">
            <a:avLst/>
          </a:prstGeom>
          <a:noFill/>
        </p:spPr>
        <p:txBody>
          <a:bodyPr wrap="square" rtlCol="0">
            <a:spAutoFit/>
          </a:bodyPr>
          <a:lstStyle/>
          <a:p>
            <a:pPr marL="342900" indent="-342900">
              <a:buFont typeface="Wingdings" pitchFamily="2" charset="2"/>
              <a:buChar char="q"/>
            </a:pPr>
            <a:r>
              <a:rPr lang="en-AU" sz="2000" dirty="0" smtClean="0">
                <a:solidFill>
                  <a:schemeClr val="bg1">
                    <a:lumMod val="75000"/>
                    <a:lumOff val="25000"/>
                  </a:schemeClr>
                </a:solidFill>
                <a:latin typeface="Gill Sans MT" panose="020B0502020104020203" pitchFamily="34" charset="0"/>
                <a:cs typeface="Times" pitchFamily="18" charset="0"/>
              </a:rPr>
              <a:t>How DCS works?</a:t>
            </a:r>
          </a:p>
        </p:txBody>
      </p:sp>
      <p:sp>
        <p:nvSpPr>
          <p:cNvPr id="28" name="TextBox 27"/>
          <p:cNvSpPr txBox="1"/>
          <p:nvPr/>
        </p:nvSpPr>
        <p:spPr>
          <a:xfrm>
            <a:off x="934102" y="3116126"/>
            <a:ext cx="8203622" cy="400110"/>
          </a:xfrm>
          <a:prstGeom prst="rect">
            <a:avLst/>
          </a:prstGeom>
          <a:noFill/>
        </p:spPr>
        <p:txBody>
          <a:bodyPr wrap="square" rtlCol="0">
            <a:spAutoFit/>
          </a:bodyPr>
          <a:lstStyle/>
          <a:p>
            <a:pPr marL="342900" indent="-342900">
              <a:buFont typeface="Wingdings" pitchFamily="2" charset="2"/>
              <a:buChar char="q"/>
            </a:pPr>
            <a:r>
              <a:rPr lang="en-AU" sz="2000" smtClean="0">
                <a:solidFill>
                  <a:schemeClr val="bg1">
                    <a:lumMod val="75000"/>
                    <a:lumOff val="25000"/>
                  </a:schemeClr>
                </a:solidFill>
                <a:latin typeface="Gill Sans MT" panose="020B0502020104020203" pitchFamily="34" charset="0"/>
                <a:cs typeface="Times" pitchFamily="18" charset="0"/>
              </a:rPr>
              <a:t>Why DCS?</a:t>
            </a:r>
            <a:endParaRPr lang="en-AU" sz="2000" dirty="0">
              <a:solidFill>
                <a:schemeClr val="bg1">
                  <a:lumMod val="75000"/>
                  <a:lumOff val="25000"/>
                </a:schemeClr>
              </a:solidFill>
              <a:latin typeface="Gill Sans MT" panose="020B0502020104020203" pitchFamily="34" charset="0"/>
              <a:cs typeface="Times" pitchFamily="18" charset="0"/>
            </a:endParaRPr>
          </a:p>
        </p:txBody>
      </p:sp>
    </p:spTree>
    <p:extLst>
      <p:ext uri="{BB962C8B-B14F-4D97-AF65-F5344CB8AC3E}">
        <p14:creationId xmlns:p14="http://schemas.microsoft.com/office/powerpoint/2010/main" val="1041057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975" y="634496"/>
            <a:ext cx="9324081"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Methane storage in porous metal-organic framework</a:t>
            </a:r>
            <a:endParaRPr lang="en-AU" sz="2400" b="1" dirty="0">
              <a:solidFill>
                <a:schemeClr val="accent6">
                  <a:lumMod val="50000"/>
                </a:schemeClr>
              </a:solidFill>
              <a:latin typeface="Gill Sans MT" panose="020B0502020104020203" pitchFamily="34" charset="0"/>
            </a:endParaRPr>
          </a:p>
        </p:txBody>
      </p: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Rectangle 13"/>
          <p:cNvSpPr/>
          <p:nvPr/>
        </p:nvSpPr>
        <p:spPr>
          <a:xfrm>
            <a:off x="5004048" y="-1389"/>
            <a:ext cx="2366669" cy="40301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schemeClr>
                </a:solidFill>
                <a:latin typeface="Gill Sans MT" panose="020B0502020104020203" pitchFamily="34" charset="0"/>
              </a:rPr>
              <a:t>Preliminary Results</a:t>
            </a:r>
            <a:endParaRPr lang="en-AU" dirty="0">
              <a:solidFill>
                <a:schemeClr val="tx1">
                  <a:lumMod val="75000"/>
                </a:schemeClr>
              </a:solidFill>
              <a:latin typeface="Gill Sans MT" panose="020B0502020104020203" pitchFamily="34" charset="0"/>
            </a:endParaRPr>
          </a:p>
        </p:txBody>
      </p:sp>
      <p:sp>
        <p:nvSpPr>
          <p:cNvPr id="111" name="Isosceles Triangle 20"/>
          <p:cNvSpPr/>
          <p:nvPr/>
        </p:nvSpPr>
        <p:spPr>
          <a:xfrm rot="10800000">
            <a:off x="408127"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114" name="Rectangle 13"/>
          <p:cNvSpPr/>
          <p:nvPr/>
        </p:nvSpPr>
        <p:spPr>
          <a:xfrm>
            <a:off x="2205496" y="0"/>
            <a:ext cx="2798552"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Materials &amp; Method</a:t>
            </a:r>
            <a:endParaRPr lang="en-AU" dirty="0">
              <a:solidFill>
                <a:schemeClr val="tx1">
                  <a:lumMod val="75000"/>
                </a:schemeClr>
              </a:solidFill>
              <a:latin typeface="Gill Sans MT" panose="020B0502020104020203" pitchFamily="34" charset="0"/>
            </a:endParaRPr>
          </a:p>
        </p:txBody>
      </p:sp>
      <p:sp>
        <p:nvSpPr>
          <p:cNvPr id="115" name="Rectangle 114"/>
          <p:cNvSpPr/>
          <p:nvPr/>
        </p:nvSpPr>
        <p:spPr>
          <a:xfrm>
            <a:off x="-1" y="0"/>
            <a:ext cx="2205497" cy="401623"/>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Gill Sans MT" panose="020B0502020104020203" pitchFamily="34" charset="0"/>
                <a:ea typeface="Ebrima" panose="02000000000000000000" pitchFamily="2" charset="0"/>
                <a:cs typeface="Ebrima" panose="02000000000000000000" pitchFamily="2" charset="0"/>
              </a:rPr>
              <a:t>Background</a:t>
            </a:r>
            <a:endParaRPr lang="en-AU" sz="20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116" name="Rectangle 9"/>
          <p:cNvSpPr/>
          <p:nvPr/>
        </p:nvSpPr>
        <p:spPr>
          <a:xfrm>
            <a:off x="7370717" y="0"/>
            <a:ext cx="1773281"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2" name="TextBox 11"/>
          <p:cNvSpPr txBox="1"/>
          <p:nvPr/>
        </p:nvSpPr>
        <p:spPr>
          <a:xfrm>
            <a:off x="934583" y="3101647"/>
            <a:ext cx="5563687" cy="1554272"/>
          </a:xfrm>
          <a:prstGeom prst="rect">
            <a:avLst/>
          </a:prstGeom>
          <a:noFill/>
        </p:spPr>
        <p:txBody>
          <a:bodyPr wrap="square" rtlCol="0">
            <a:spAutoFit/>
          </a:bodyPr>
          <a:lstStyle/>
          <a:p>
            <a:pPr marL="342900" indent="-342900">
              <a:spcBef>
                <a:spcPts val="600"/>
              </a:spcBef>
              <a:buFont typeface="Wingdings" pitchFamily="2" charset="2"/>
              <a:buChar char="q"/>
            </a:pPr>
            <a:r>
              <a:rPr lang="en-US" sz="2000" dirty="0" smtClean="0">
                <a:solidFill>
                  <a:schemeClr val="bg1"/>
                </a:solidFill>
                <a:latin typeface="Gill Sans MT" charset="0"/>
                <a:ea typeface="Gill Sans MT" charset="0"/>
                <a:cs typeface="Gill Sans MT" charset="0"/>
              </a:rPr>
              <a:t>Highly crystalline structure</a:t>
            </a:r>
          </a:p>
          <a:p>
            <a:pPr marL="342900" indent="-342900">
              <a:spcBef>
                <a:spcPts val="600"/>
              </a:spcBef>
              <a:buFont typeface="Wingdings" pitchFamily="2" charset="2"/>
              <a:buChar char="q"/>
            </a:pPr>
            <a:r>
              <a:rPr lang="en-US" sz="2000" dirty="0" smtClean="0">
                <a:solidFill>
                  <a:schemeClr val="bg1"/>
                </a:solidFill>
                <a:latin typeface="Gill Sans MT" charset="0"/>
                <a:ea typeface="Gill Sans MT" charset="0"/>
                <a:cs typeface="Gill Sans MT" charset="0"/>
              </a:rPr>
              <a:t>Nanometer-sized pores</a:t>
            </a:r>
          </a:p>
          <a:p>
            <a:pPr marL="342900" indent="-342900">
              <a:spcBef>
                <a:spcPts val="600"/>
              </a:spcBef>
              <a:buFont typeface="Wingdings" pitchFamily="2" charset="2"/>
              <a:buChar char="q"/>
            </a:pPr>
            <a:r>
              <a:rPr lang="en-US" sz="2000" dirty="0" smtClean="0">
                <a:solidFill>
                  <a:schemeClr val="bg1"/>
                </a:solidFill>
                <a:latin typeface="Gill Sans MT" charset="0"/>
                <a:ea typeface="Gill Sans MT" charset="0"/>
                <a:cs typeface="Gill Sans MT" charset="0"/>
              </a:rPr>
              <a:t>U</a:t>
            </a:r>
            <a:r>
              <a:rPr lang="en-AU" sz="2000" dirty="0" err="1" smtClean="0">
                <a:solidFill>
                  <a:schemeClr val="bg1"/>
                </a:solidFill>
                <a:latin typeface="Gill Sans MT" charset="0"/>
                <a:ea typeface="Gill Sans MT" charset="0"/>
                <a:cs typeface="Gill Sans MT" charset="0"/>
              </a:rPr>
              <a:t>ltrahigh</a:t>
            </a:r>
            <a:r>
              <a:rPr lang="en-AU" sz="2000" dirty="0" smtClean="0">
                <a:solidFill>
                  <a:schemeClr val="bg1"/>
                </a:solidFill>
                <a:latin typeface="Gill Sans MT" charset="0"/>
                <a:ea typeface="Gill Sans MT" charset="0"/>
                <a:cs typeface="Gill Sans MT" charset="0"/>
              </a:rPr>
              <a:t> porosities</a:t>
            </a:r>
          </a:p>
          <a:p>
            <a:pPr marL="342900" indent="-342900">
              <a:spcBef>
                <a:spcPts val="600"/>
              </a:spcBef>
              <a:buFont typeface="Wingdings" pitchFamily="2" charset="2"/>
              <a:buChar char="q"/>
            </a:pPr>
            <a:r>
              <a:rPr lang="en-AU" sz="2000" dirty="0" err="1" smtClean="0">
                <a:solidFill>
                  <a:schemeClr val="bg1"/>
                </a:solidFill>
                <a:latin typeface="Gill Sans MT" charset="0"/>
                <a:ea typeface="Gill Sans MT" charset="0"/>
                <a:cs typeface="Gill Sans MT" charset="0"/>
              </a:rPr>
              <a:t>Functionalizable</a:t>
            </a:r>
            <a:r>
              <a:rPr lang="en-AU" sz="2000" dirty="0" smtClean="0">
                <a:solidFill>
                  <a:schemeClr val="bg1"/>
                </a:solidFill>
                <a:latin typeface="Gill Sans MT" charset="0"/>
                <a:ea typeface="Gill Sans MT" charset="0"/>
                <a:cs typeface="Gill Sans MT" charset="0"/>
              </a:rPr>
              <a:t> pore walls</a:t>
            </a:r>
          </a:p>
        </p:txBody>
      </p:sp>
      <p:sp>
        <p:nvSpPr>
          <p:cNvPr id="13" name="TextBox 12"/>
          <p:cNvSpPr txBox="1"/>
          <p:nvPr/>
        </p:nvSpPr>
        <p:spPr>
          <a:xfrm>
            <a:off x="213054" y="1798363"/>
            <a:ext cx="5799106" cy="707886"/>
          </a:xfrm>
          <a:prstGeom prst="rect">
            <a:avLst/>
          </a:prstGeom>
          <a:noFill/>
        </p:spPr>
        <p:txBody>
          <a:bodyPr wrap="square" rtlCol="0">
            <a:spAutoFit/>
          </a:bodyPr>
          <a:lstStyle/>
          <a:p>
            <a:pPr marL="342900" indent="-342900">
              <a:buFont typeface="Wingdings" pitchFamily="2" charset="2"/>
              <a:buChar char="q"/>
            </a:pPr>
            <a:r>
              <a:rPr lang="en-US" sz="2000" dirty="0" smtClean="0">
                <a:solidFill>
                  <a:schemeClr val="bg1"/>
                </a:solidFill>
                <a:latin typeface="Gill Sans MT" charset="0"/>
                <a:ea typeface="Gill Sans MT" charset="0"/>
                <a:cs typeface="Gill Sans MT" charset="0"/>
              </a:rPr>
              <a:t>Storing methane in porous media is actively pursued due to its </a:t>
            </a:r>
            <a:r>
              <a:rPr lang="en-US" sz="2000" dirty="0">
                <a:solidFill>
                  <a:schemeClr val="bg1"/>
                </a:solidFill>
                <a:latin typeface="Gill Sans MT" charset="0"/>
                <a:ea typeface="Gill Sans MT" charset="0"/>
                <a:cs typeface="Gill Sans MT" charset="0"/>
              </a:rPr>
              <a:t>high volumetric energy </a:t>
            </a:r>
            <a:r>
              <a:rPr lang="en-US" sz="2000" dirty="0" smtClean="0">
                <a:solidFill>
                  <a:schemeClr val="bg1"/>
                </a:solidFill>
                <a:latin typeface="Gill Sans MT" charset="0"/>
                <a:ea typeface="Gill Sans MT" charset="0"/>
                <a:cs typeface="Gill Sans MT" charset="0"/>
              </a:rPr>
              <a:t>density</a:t>
            </a:r>
            <a:endParaRPr lang="en-US" sz="2000" dirty="0">
              <a:solidFill>
                <a:schemeClr val="bg1"/>
              </a:solidFill>
              <a:latin typeface="Gill Sans MT" charset="0"/>
              <a:ea typeface="Gill Sans MT" charset="0"/>
              <a:cs typeface="Gill Sans MT" charset="0"/>
            </a:endParaRPr>
          </a:p>
        </p:txBody>
      </p:sp>
      <p:sp>
        <p:nvSpPr>
          <p:cNvPr id="14" name="TextBox 13"/>
          <p:cNvSpPr txBox="1"/>
          <p:nvPr/>
        </p:nvSpPr>
        <p:spPr>
          <a:xfrm>
            <a:off x="213054" y="4942779"/>
            <a:ext cx="8751106" cy="400110"/>
          </a:xfrm>
          <a:prstGeom prst="rect">
            <a:avLst/>
          </a:prstGeom>
          <a:noFill/>
        </p:spPr>
        <p:txBody>
          <a:bodyPr wrap="square" rtlCol="0">
            <a:spAutoFit/>
          </a:bodyPr>
          <a:lstStyle/>
          <a:p>
            <a:pPr marL="342900" indent="-342900">
              <a:buFont typeface="Wingdings" pitchFamily="2" charset="2"/>
              <a:buChar char="q"/>
            </a:pPr>
            <a:r>
              <a:rPr lang="en-US" sz="2000" dirty="0" smtClean="0">
                <a:solidFill>
                  <a:schemeClr val="bg1"/>
                </a:solidFill>
                <a:latin typeface="Gill Sans MT" charset="0"/>
                <a:ea typeface="Gill Sans MT" charset="0"/>
                <a:cs typeface="Gill Sans MT" charset="0"/>
              </a:rPr>
              <a:t>How strongly methane interact with the porous framework </a:t>
            </a:r>
            <a:r>
              <a:rPr lang="en-US" sz="2000" dirty="0" smtClean="0">
                <a:solidFill>
                  <a:schemeClr val="bg1"/>
                </a:solidFill>
                <a:latin typeface="Gill Sans MT" charset="0"/>
                <a:ea typeface="Gill Sans MT" charset="0"/>
                <a:cs typeface="Gill Sans MT" charset="0"/>
                <a:sym typeface="Wingdings"/>
              </a:rPr>
              <a:t>is critical</a:t>
            </a:r>
            <a:endParaRPr lang="en-US" sz="2000" dirty="0">
              <a:solidFill>
                <a:schemeClr val="bg1"/>
              </a:solidFill>
              <a:latin typeface="Gill Sans MT" charset="0"/>
              <a:ea typeface="Gill Sans MT" charset="0"/>
              <a:cs typeface="Gill Sans MT"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956" y="1692733"/>
            <a:ext cx="2856277" cy="3071227"/>
          </a:xfrm>
          <a:prstGeom prst="rect">
            <a:avLst/>
          </a:prstGeom>
        </p:spPr>
      </p:pic>
      <p:cxnSp>
        <p:nvCxnSpPr>
          <p:cNvPr id="6" name="Straight Arrow Connector 5"/>
          <p:cNvCxnSpPr/>
          <p:nvPr/>
        </p:nvCxnSpPr>
        <p:spPr>
          <a:xfrm flipV="1">
            <a:off x="1951339" y="5850768"/>
            <a:ext cx="5449706" cy="42473"/>
          </a:xfrm>
          <a:prstGeom prst="straightConnector1">
            <a:avLst/>
          </a:prstGeom>
          <a:ln w="63500">
            <a:solidFill>
              <a:schemeClr val="bg1"/>
            </a:solidFill>
            <a:tailEnd type="triangle" w="sm"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05496" y="5493131"/>
            <a:ext cx="1350665" cy="400110"/>
          </a:xfrm>
          <a:prstGeom prst="rect">
            <a:avLst/>
          </a:prstGeom>
          <a:noFill/>
        </p:spPr>
        <p:txBody>
          <a:bodyPr wrap="square" rtlCol="0">
            <a:spAutoFit/>
          </a:bodyPr>
          <a:lstStyle/>
          <a:p>
            <a:r>
              <a:rPr lang="en-US" sz="2000" smtClean="0">
                <a:solidFill>
                  <a:schemeClr val="bg1"/>
                </a:solidFill>
                <a:latin typeface="Gill Sans MT" charset="0"/>
                <a:ea typeface="Gill Sans MT" charset="0"/>
                <a:cs typeface="Gill Sans MT" charset="0"/>
              </a:rPr>
              <a:t>Too weak </a:t>
            </a:r>
            <a:endParaRPr lang="en-US" sz="2000" dirty="0">
              <a:solidFill>
                <a:schemeClr val="bg1"/>
              </a:solidFill>
              <a:latin typeface="Gill Sans MT" charset="0"/>
              <a:ea typeface="Gill Sans MT" charset="0"/>
              <a:cs typeface="Gill Sans MT" charset="0"/>
            </a:endParaRPr>
          </a:p>
        </p:txBody>
      </p:sp>
      <p:sp>
        <p:nvSpPr>
          <p:cNvPr id="26" name="TextBox 25"/>
          <p:cNvSpPr txBox="1"/>
          <p:nvPr/>
        </p:nvSpPr>
        <p:spPr>
          <a:xfrm>
            <a:off x="5786541" y="5471894"/>
            <a:ext cx="1584176" cy="400110"/>
          </a:xfrm>
          <a:prstGeom prst="rect">
            <a:avLst/>
          </a:prstGeom>
          <a:noFill/>
        </p:spPr>
        <p:txBody>
          <a:bodyPr wrap="square" rtlCol="0">
            <a:spAutoFit/>
          </a:bodyPr>
          <a:lstStyle/>
          <a:p>
            <a:r>
              <a:rPr lang="en-US" sz="2000" smtClean="0">
                <a:solidFill>
                  <a:schemeClr val="bg1"/>
                </a:solidFill>
                <a:latin typeface="Gill Sans MT" charset="0"/>
                <a:ea typeface="Gill Sans MT" charset="0"/>
                <a:cs typeface="Gill Sans MT" charset="0"/>
              </a:rPr>
              <a:t>Too strong</a:t>
            </a:r>
            <a:endParaRPr lang="en-US" sz="2000" dirty="0">
              <a:solidFill>
                <a:schemeClr val="bg1"/>
              </a:solidFill>
              <a:latin typeface="Gill Sans MT" charset="0"/>
              <a:ea typeface="Gill Sans MT" charset="0"/>
              <a:cs typeface="Gill Sans MT" charset="0"/>
            </a:endParaRPr>
          </a:p>
        </p:txBody>
      </p:sp>
      <p:sp>
        <p:nvSpPr>
          <p:cNvPr id="7" name="Triangle 6"/>
          <p:cNvSpPr/>
          <p:nvPr/>
        </p:nvSpPr>
        <p:spPr>
          <a:xfrm>
            <a:off x="4370399" y="5877272"/>
            <a:ext cx="512930"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charset="0"/>
              <a:ea typeface="Gill Sans MT" charset="0"/>
              <a:cs typeface="Gill Sans MT" charset="0"/>
            </a:endParaRPr>
          </a:p>
        </p:txBody>
      </p:sp>
      <p:sp>
        <p:nvSpPr>
          <p:cNvPr id="28" name="TextBox 27"/>
          <p:cNvSpPr txBox="1"/>
          <p:nvPr/>
        </p:nvSpPr>
        <p:spPr>
          <a:xfrm>
            <a:off x="1916984" y="5893241"/>
            <a:ext cx="2419017" cy="400110"/>
          </a:xfrm>
          <a:prstGeom prst="rect">
            <a:avLst/>
          </a:prstGeom>
          <a:noFill/>
        </p:spPr>
        <p:txBody>
          <a:bodyPr wrap="square" rtlCol="0">
            <a:spAutoFit/>
          </a:bodyPr>
          <a:lstStyle/>
          <a:p>
            <a:r>
              <a:rPr lang="en-US" sz="2000" dirty="0" smtClean="0">
                <a:solidFill>
                  <a:schemeClr val="bg1"/>
                </a:solidFill>
                <a:latin typeface="Gill Sans MT" charset="0"/>
                <a:ea typeface="Gill Sans MT" charset="0"/>
                <a:cs typeface="Gill Sans MT" charset="0"/>
              </a:rPr>
              <a:t>Difficult </a:t>
            </a:r>
            <a:r>
              <a:rPr lang="en-US" sz="2000" smtClean="0">
                <a:solidFill>
                  <a:schemeClr val="bg1"/>
                </a:solidFill>
                <a:latin typeface="Gill Sans MT" charset="0"/>
                <a:ea typeface="Gill Sans MT" charset="0"/>
                <a:cs typeface="Gill Sans MT" charset="0"/>
              </a:rPr>
              <a:t>to adsorb</a:t>
            </a:r>
            <a:endParaRPr lang="en-US" sz="2000" dirty="0">
              <a:solidFill>
                <a:schemeClr val="bg1"/>
              </a:solidFill>
              <a:latin typeface="Gill Sans MT" charset="0"/>
              <a:ea typeface="Gill Sans MT" charset="0"/>
              <a:cs typeface="Gill Sans MT" charset="0"/>
            </a:endParaRPr>
          </a:p>
        </p:txBody>
      </p:sp>
      <p:sp>
        <p:nvSpPr>
          <p:cNvPr id="31" name="TextBox 30"/>
          <p:cNvSpPr txBox="1"/>
          <p:nvPr/>
        </p:nvSpPr>
        <p:spPr>
          <a:xfrm>
            <a:off x="5393343" y="5864208"/>
            <a:ext cx="2419017" cy="400110"/>
          </a:xfrm>
          <a:prstGeom prst="rect">
            <a:avLst/>
          </a:prstGeom>
          <a:noFill/>
        </p:spPr>
        <p:txBody>
          <a:bodyPr wrap="square" rtlCol="0">
            <a:spAutoFit/>
          </a:bodyPr>
          <a:lstStyle/>
          <a:p>
            <a:r>
              <a:rPr lang="en-US" sz="2000" dirty="0" smtClean="0">
                <a:solidFill>
                  <a:schemeClr val="bg1"/>
                </a:solidFill>
                <a:latin typeface="Gill Sans MT" charset="0"/>
                <a:ea typeface="Gill Sans MT" charset="0"/>
                <a:cs typeface="Gill Sans MT" charset="0"/>
              </a:rPr>
              <a:t>Difficult to desorb</a:t>
            </a:r>
            <a:endParaRPr lang="en-US" sz="2000" dirty="0">
              <a:solidFill>
                <a:schemeClr val="bg1"/>
              </a:solidFill>
              <a:latin typeface="Gill Sans MT" charset="0"/>
              <a:ea typeface="Gill Sans MT" charset="0"/>
              <a:cs typeface="Gill Sans MT" charset="0"/>
            </a:endParaRPr>
          </a:p>
        </p:txBody>
      </p:sp>
      <p:sp>
        <p:nvSpPr>
          <p:cNvPr id="32" name="TextBox 31"/>
          <p:cNvSpPr txBox="1"/>
          <p:nvPr/>
        </p:nvSpPr>
        <p:spPr>
          <a:xfrm>
            <a:off x="213054" y="1244317"/>
            <a:ext cx="8628370" cy="400110"/>
          </a:xfrm>
          <a:prstGeom prst="rect">
            <a:avLst/>
          </a:prstGeom>
          <a:noFill/>
        </p:spPr>
        <p:txBody>
          <a:bodyPr wrap="square" rtlCol="0">
            <a:spAutoFit/>
          </a:bodyPr>
          <a:lstStyle/>
          <a:p>
            <a:pPr marL="342900" indent="-342900">
              <a:buFont typeface="Wingdings" pitchFamily="2" charset="2"/>
              <a:buChar char="q"/>
            </a:pPr>
            <a:r>
              <a:rPr lang="en-US" sz="2000" dirty="0" smtClean="0">
                <a:solidFill>
                  <a:schemeClr val="bg1"/>
                </a:solidFill>
                <a:latin typeface="Gill Sans MT" charset="0"/>
                <a:ea typeface="Gill Sans MT" charset="0"/>
                <a:cs typeface="Gill Sans MT" charset="0"/>
              </a:rPr>
              <a:t>Methane</a:t>
            </a:r>
            <a:r>
              <a:rPr lang="en-US" sz="2000" dirty="0">
                <a:solidFill>
                  <a:schemeClr val="bg1"/>
                </a:solidFill>
                <a:latin typeface="Gill Sans MT" charset="0"/>
                <a:ea typeface="Gill Sans MT" charset="0"/>
                <a:cs typeface="Gill Sans MT" charset="0"/>
              </a:rPr>
              <a:t> (CH</a:t>
            </a:r>
            <a:r>
              <a:rPr lang="en-US" sz="2000" baseline="-25000" dirty="0">
                <a:solidFill>
                  <a:schemeClr val="bg1"/>
                </a:solidFill>
                <a:latin typeface="Gill Sans MT" charset="0"/>
                <a:ea typeface="Gill Sans MT" charset="0"/>
                <a:cs typeface="Gill Sans MT" charset="0"/>
              </a:rPr>
              <a:t>4</a:t>
            </a:r>
            <a:r>
              <a:rPr lang="en-US" sz="2000" dirty="0">
                <a:solidFill>
                  <a:schemeClr val="bg1"/>
                </a:solidFill>
                <a:latin typeface="Gill Sans MT" charset="0"/>
                <a:ea typeface="Gill Sans MT" charset="0"/>
                <a:cs typeface="Gill Sans MT" charset="0"/>
              </a:rPr>
              <a:t>)</a:t>
            </a:r>
            <a:r>
              <a:rPr lang="en-US" sz="2000" dirty="0" smtClean="0">
                <a:solidFill>
                  <a:schemeClr val="bg1"/>
                </a:solidFill>
                <a:latin typeface="Gill Sans MT" charset="0"/>
                <a:ea typeface="Gill Sans MT" charset="0"/>
                <a:cs typeface="Gill Sans MT" charset="0"/>
              </a:rPr>
              <a:t> is a clean and naturally abundant source of energy</a:t>
            </a:r>
            <a:endParaRPr lang="en-US" sz="2000" dirty="0">
              <a:solidFill>
                <a:schemeClr val="bg1"/>
              </a:solidFill>
              <a:latin typeface="Gill Sans MT" charset="0"/>
              <a:ea typeface="Gill Sans MT" charset="0"/>
              <a:cs typeface="Gill Sans MT" charset="0"/>
            </a:endParaRPr>
          </a:p>
        </p:txBody>
      </p:sp>
      <p:sp>
        <p:nvSpPr>
          <p:cNvPr id="33" name="TextBox 32"/>
          <p:cNvSpPr txBox="1"/>
          <p:nvPr/>
        </p:nvSpPr>
        <p:spPr>
          <a:xfrm>
            <a:off x="213054" y="2685568"/>
            <a:ext cx="5799106" cy="400110"/>
          </a:xfrm>
          <a:prstGeom prst="rect">
            <a:avLst/>
          </a:prstGeom>
          <a:noFill/>
        </p:spPr>
        <p:txBody>
          <a:bodyPr wrap="square" rtlCol="0">
            <a:spAutoFit/>
          </a:bodyPr>
          <a:lstStyle/>
          <a:p>
            <a:pPr marL="342900" indent="-342900">
              <a:buFont typeface="Wingdings" pitchFamily="2" charset="2"/>
              <a:buChar char="q"/>
            </a:pPr>
            <a:r>
              <a:rPr lang="en-US" sz="2000" dirty="0" smtClean="0">
                <a:solidFill>
                  <a:schemeClr val="bg1"/>
                </a:solidFill>
                <a:latin typeface="Gill Sans MT" charset="0"/>
                <a:ea typeface="Gill Sans MT" charset="0"/>
                <a:cs typeface="Gill Sans MT" charset="0"/>
              </a:rPr>
              <a:t>Metal-organic framework is attractive due to:</a:t>
            </a:r>
            <a:endParaRPr lang="en-US" sz="2000" dirty="0">
              <a:solidFill>
                <a:schemeClr val="bg1"/>
              </a:solidFill>
              <a:latin typeface="Gill Sans MT" charset="0"/>
              <a:ea typeface="Gill Sans MT" charset="0"/>
              <a:cs typeface="Gill Sans MT"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3</a:t>
            </a:fld>
            <a:endParaRPr lang="en-AU"/>
          </a:p>
        </p:txBody>
      </p:sp>
    </p:spTree>
    <p:extLst>
      <p:ext uri="{BB962C8B-B14F-4D97-AF65-F5344CB8AC3E}">
        <p14:creationId xmlns:p14="http://schemas.microsoft.com/office/powerpoint/2010/main" val="1143151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975" y="634496"/>
            <a:ext cx="9324081"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Methane dynamics in metal-organic framework</a:t>
            </a:r>
            <a:endParaRPr lang="en-AU" sz="2400" b="1" dirty="0">
              <a:solidFill>
                <a:schemeClr val="accent6">
                  <a:lumMod val="50000"/>
                </a:schemeClr>
              </a:solidFill>
              <a:latin typeface="Gill Sans MT" panose="020B0502020104020203" pitchFamily="34" charset="0"/>
            </a:endParaRPr>
          </a:p>
        </p:txBody>
      </p: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1" name="TextBox 10"/>
          <p:cNvSpPr txBox="1"/>
          <p:nvPr/>
        </p:nvSpPr>
        <p:spPr>
          <a:xfrm>
            <a:off x="456462" y="5152444"/>
            <a:ext cx="8640960" cy="707886"/>
          </a:xfrm>
          <a:prstGeom prst="rect">
            <a:avLst/>
          </a:prstGeom>
          <a:noFill/>
        </p:spPr>
        <p:txBody>
          <a:bodyPr wrap="square" rtlCol="0">
            <a:spAutoFit/>
          </a:bodyPr>
          <a:lstStyle/>
          <a:p>
            <a:pPr marL="342900" indent="-342900" algn="just">
              <a:buFont typeface="Wingdings" charset="2"/>
              <a:buChar char="q"/>
            </a:pPr>
            <a:r>
              <a:rPr lang="en-US" sz="2000" dirty="0" smtClean="0">
                <a:solidFill>
                  <a:schemeClr val="bg1"/>
                </a:solidFill>
                <a:latin typeface="Gill Sans MT" charset="0"/>
                <a:ea typeface="Gill Sans MT" charset="0"/>
                <a:cs typeface="Gill Sans MT" charset="0"/>
              </a:rPr>
              <a:t>Dynamics of methane in the metal-organic </a:t>
            </a:r>
            <a:r>
              <a:rPr lang="en-US" sz="2000" dirty="0" smtClean="0">
                <a:solidFill>
                  <a:schemeClr val="bg1"/>
                </a:solidFill>
                <a:latin typeface="Gill Sans MT" charset="0"/>
                <a:ea typeface="Gill Sans MT" charset="0"/>
                <a:cs typeface="Gill Sans MT" charset="0"/>
              </a:rPr>
              <a:t>framework </a:t>
            </a:r>
            <a:r>
              <a:rPr lang="en-US" sz="2000" dirty="0" smtClean="0">
                <a:solidFill>
                  <a:schemeClr val="bg1"/>
                </a:solidFill>
                <a:latin typeface="Gill Sans MT" charset="0"/>
                <a:ea typeface="Gill Sans MT" charset="0"/>
                <a:cs typeface="Gill Sans MT" charset="0"/>
                <a:sym typeface="Wingdings"/>
              </a:rPr>
              <a:t> the interaction </a:t>
            </a:r>
            <a:r>
              <a:rPr lang="en-US" sz="2000" dirty="0">
                <a:solidFill>
                  <a:schemeClr val="bg1"/>
                </a:solidFill>
                <a:latin typeface="Gill Sans MT" charset="0"/>
                <a:ea typeface="Gill Sans MT" charset="0"/>
                <a:cs typeface="Gill Sans MT" charset="0"/>
                <a:sym typeface="Wingdings"/>
              </a:rPr>
              <a:t>between methane and the metal organic </a:t>
            </a:r>
            <a:r>
              <a:rPr lang="en-US" sz="2000" dirty="0" smtClean="0">
                <a:solidFill>
                  <a:schemeClr val="bg1"/>
                </a:solidFill>
                <a:latin typeface="Gill Sans MT" charset="0"/>
                <a:ea typeface="Gill Sans MT" charset="0"/>
                <a:cs typeface="Gill Sans MT" charset="0"/>
                <a:sym typeface="Wingdings"/>
              </a:rPr>
              <a:t>framework   </a:t>
            </a:r>
            <a:endParaRPr lang="en-US" sz="2000" dirty="0">
              <a:solidFill>
                <a:schemeClr val="bg1"/>
              </a:solidFill>
              <a:latin typeface="Gill Sans MT" charset="0"/>
              <a:ea typeface="Gill Sans MT" charset="0"/>
              <a:cs typeface="Gill Sans MT" charset="0"/>
            </a:endParaRPr>
          </a:p>
        </p:txBody>
      </p:sp>
      <p:sp>
        <p:nvSpPr>
          <p:cNvPr id="13" name="TextBox 12"/>
          <p:cNvSpPr txBox="1"/>
          <p:nvPr/>
        </p:nvSpPr>
        <p:spPr>
          <a:xfrm>
            <a:off x="398998" y="1421145"/>
            <a:ext cx="8493482" cy="400110"/>
          </a:xfrm>
          <a:prstGeom prst="rect">
            <a:avLst/>
          </a:prstGeom>
          <a:noFill/>
        </p:spPr>
        <p:txBody>
          <a:bodyPr wrap="square" rtlCol="0">
            <a:spAutoFit/>
          </a:bodyPr>
          <a:lstStyle/>
          <a:p>
            <a:pPr marL="342900" indent="-342900" algn="just">
              <a:buFont typeface="Wingdings" charset="2"/>
              <a:buChar char="q"/>
            </a:pPr>
            <a:r>
              <a:rPr lang="en-US" sz="2000" dirty="0" smtClean="0">
                <a:solidFill>
                  <a:schemeClr val="bg1"/>
                </a:solidFill>
                <a:latin typeface="Gill Sans MT" charset="0"/>
                <a:ea typeface="Gill Sans MT" charset="0"/>
                <a:cs typeface="Gill Sans MT" charset="0"/>
              </a:rPr>
              <a:t>At high temperature, </a:t>
            </a:r>
            <a:r>
              <a:rPr lang="en-US" sz="2000" dirty="0" smtClean="0">
                <a:solidFill>
                  <a:schemeClr val="bg1"/>
                </a:solidFill>
                <a:latin typeface="Gill Sans MT" charset="0"/>
                <a:ea typeface="Gill Sans MT" charset="0"/>
                <a:cs typeface="Gill Sans MT" charset="0"/>
              </a:rPr>
              <a:t> rotational </a:t>
            </a:r>
            <a:r>
              <a:rPr lang="en-US" sz="2000" dirty="0" smtClean="0">
                <a:solidFill>
                  <a:schemeClr val="bg1"/>
                </a:solidFill>
                <a:latin typeface="Gill Sans MT" charset="0"/>
                <a:ea typeface="Gill Sans MT" charset="0"/>
                <a:cs typeface="Gill Sans MT" charset="0"/>
              </a:rPr>
              <a:t>diffusion </a:t>
            </a:r>
            <a:r>
              <a:rPr lang="en-US" sz="2000" dirty="0" smtClean="0">
                <a:solidFill>
                  <a:schemeClr val="bg1"/>
                </a:solidFill>
                <a:latin typeface="Gill Sans MT" charset="0"/>
                <a:ea typeface="Gill Sans MT" charset="0"/>
                <a:cs typeface="Gill Sans MT" charset="0"/>
              </a:rPr>
              <a:t>dominates</a:t>
            </a:r>
            <a:endParaRPr lang="en-US" sz="2000" dirty="0">
              <a:solidFill>
                <a:schemeClr val="bg1"/>
              </a:solidFill>
              <a:latin typeface="Gill Sans MT" charset="0"/>
              <a:ea typeface="Gill Sans MT" charset="0"/>
              <a:cs typeface="Gill Sans MT" charset="0"/>
            </a:endParaRPr>
          </a:p>
        </p:txBody>
      </p:sp>
      <p:sp>
        <p:nvSpPr>
          <p:cNvPr id="14" name="TextBox 13"/>
          <p:cNvSpPr txBox="1"/>
          <p:nvPr/>
        </p:nvSpPr>
        <p:spPr>
          <a:xfrm>
            <a:off x="385270" y="1905174"/>
            <a:ext cx="8151778" cy="400110"/>
          </a:xfrm>
          <a:prstGeom prst="rect">
            <a:avLst/>
          </a:prstGeom>
          <a:noFill/>
        </p:spPr>
        <p:txBody>
          <a:bodyPr wrap="square" rtlCol="0">
            <a:spAutoFit/>
          </a:bodyPr>
          <a:lstStyle/>
          <a:p>
            <a:pPr marL="342900" indent="-342900" algn="just">
              <a:buFont typeface="Wingdings" charset="2"/>
              <a:buChar char="q"/>
            </a:pPr>
            <a:r>
              <a:rPr lang="en-US" sz="2000" dirty="0" smtClean="0">
                <a:solidFill>
                  <a:schemeClr val="bg1"/>
                </a:solidFill>
                <a:latin typeface="Gill Sans MT" charset="0"/>
                <a:ea typeface="Gill Sans MT" charset="0"/>
                <a:cs typeface="Gill Sans MT" charset="0"/>
              </a:rPr>
              <a:t>At low temperature, motions such as rotational tunneling dominate</a:t>
            </a:r>
            <a:endParaRPr lang="en-US" sz="2000" dirty="0">
              <a:solidFill>
                <a:schemeClr val="bg1"/>
              </a:solidFill>
              <a:latin typeface="Gill Sans MT" charset="0"/>
              <a:ea typeface="Gill Sans MT" charset="0"/>
              <a:cs typeface="Gill Sans MT"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26000"/>
                    </a14:imgEffect>
                    <a14:imgEffect>
                      <a14:brightnessContrast contrast="17000"/>
                    </a14:imgEffect>
                  </a14:imgLayer>
                </a14:imgProps>
              </a:ext>
              <a:ext uri="{28A0092B-C50C-407E-A947-70E740481C1C}">
                <a14:useLocalDpi xmlns:a14="http://schemas.microsoft.com/office/drawing/2010/main" val="0"/>
              </a:ext>
            </a:extLst>
          </a:blip>
          <a:stretch>
            <a:fillRect/>
          </a:stretch>
        </p:blipFill>
        <p:spPr>
          <a:xfrm>
            <a:off x="3203848" y="2441553"/>
            <a:ext cx="2160240" cy="2582517"/>
          </a:xfrm>
          <a:prstGeom prst="rect">
            <a:avLst/>
          </a:prstGeom>
        </p:spPr>
      </p:pic>
      <p:sp>
        <p:nvSpPr>
          <p:cNvPr id="24" name="Rectangle 13"/>
          <p:cNvSpPr/>
          <p:nvPr/>
        </p:nvSpPr>
        <p:spPr>
          <a:xfrm>
            <a:off x="5004048" y="-1389"/>
            <a:ext cx="2366669" cy="40301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schemeClr>
                </a:solidFill>
                <a:latin typeface="Gill Sans MT" panose="020B0502020104020203" pitchFamily="34" charset="0"/>
              </a:rPr>
              <a:t>Preliminary Results</a:t>
            </a:r>
            <a:endParaRPr lang="en-AU" dirty="0">
              <a:solidFill>
                <a:schemeClr val="tx1">
                  <a:lumMod val="75000"/>
                </a:schemeClr>
              </a:solidFill>
              <a:latin typeface="Gill Sans MT" panose="020B0502020104020203" pitchFamily="34" charset="0"/>
            </a:endParaRPr>
          </a:p>
        </p:txBody>
      </p:sp>
      <p:sp>
        <p:nvSpPr>
          <p:cNvPr id="25" name="Isosceles Triangle 20"/>
          <p:cNvSpPr/>
          <p:nvPr/>
        </p:nvSpPr>
        <p:spPr>
          <a:xfrm rot="10800000">
            <a:off x="408127"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26" name="Rectangle 13"/>
          <p:cNvSpPr/>
          <p:nvPr/>
        </p:nvSpPr>
        <p:spPr>
          <a:xfrm>
            <a:off x="2205496" y="0"/>
            <a:ext cx="2798552"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Materials &amp; Method</a:t>
            </a:r>
            <a:endParaRPr lang="en-AU" dirty="0">
              <a:solidFill>
                <a:schemeClr val="tx1">
                  <a:lumMod val="75000"/>
                </a:schemeClr>
              </a:solidFill>
              <a:latin typeface="Gill Sans MT" panose="020B0502020104020203" pitchFamily="34" charset="0"/>
            </a:endParaRPr>
          </a:p>
        </p:txBody>
      </p:sp>
      <p:sp>
        <p:nvSpPr>
          <p:cNvPr id="27" name="Rectangle 26"/>
          <p:cNvSpPr/>
          <p:nvPr/>
        </p:nvSpPr>
        <p:spPr>
          <a:xfrm>
            <a:off x="-1" y="0"/>
            <a:ext cx="2205497" cy="401623"/>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Gill Sans MT" panose="020B0502020104020203" pitchFamily="34" charset="0"/>
                <a:ea typeface="Ebrima" panose="02000000000000000000" pitchFamily="2" charset="0"/>
                <a:cs typeface="Ebrima" panose="02000000000000000000" pitchFamily="2" charset="0"/>
              </a:rPr>
              <a:t>Background</a:t>
            </a:r>
            <a:endParaRPr lang="en-AU" sz="20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28" name="Rectangle 9"/>
          <p:cNvSpPr/>
          <p:nvPr/>
        </p:nvSpPr>
        <p:spPr>
          <a:xfrm>
            <a:off x="7370717" y="0"/>
            <a:ext cx="1773281"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4</a:t>
            </a:fld>
            <a:endParaRPr lang="en-AU"/>
          </a:p>
        </p:txBody>
      </p:sp>
    </p:spTree>
    <p:extLst>
      <p:ext uri="{BB962C8B-B14F-4D97-AF65-F5344CB8AC3E}">
        <p14:creationId xmlns:p14="http://schemas.microsoft.com/office/powerpoint/2010/main" val="173910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7" name="TextBox 16"/>
          <p:cNvSpPr txBox="1"/>
          <p:nvPr/>
        </p:nvSpPr>
        <p:spPr>
          <a:xfrm>
            <a:off x="377788" y="642926"/>
            <a:ext cx="4176464"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Case 1: MOF-5</a:t>
            </a:r>
            <a:endParaRPr lang="en-AU" sz="2400" b="1" dirty="0">
              <a:solidFill>
                <a:schemeClr val="accent6">
                  <a:lumMod val="50000"/>
                </a:schemeClr>
              </a:solidFill>
              <a:latin typeface="Gill Sans MT" panose="020B0502020104020203" pitchFamily="34" charset="0"/>
            </a:endParaRPr>
          </a:p>
        </p:txBody>
      </p:sp>
      <p:sp>
        <p:nvSpPr>
          <p:cNvPr id="20" name="TextBox 19"/>
          <p:cNvSpPr txBox="1"/>
          <p:nvPr/>
        </p:nvSpPr>
        <p:spPr>
          <a:xfrm>
            <a:off x="5724128" y="1290258"/>
            <a:ext cx="2761957" cy="400110"/>
          </a:xfrm>
          <a:prstGeom prst="rect">
            <a:avLst/>
          </a:prstGeom>
          <a:noFill/>
        </p:spPr>
        <p:txBody>
          <a:bodyPr wrap="square" rtlCol="0">
            <a:spAutoFit/>
          </a:bodyPr>
          <a:lstStyle/>
          <a:p>
            <a:pPr algn="just"/>
            <a:r>
              <a:rPr lang="en-US" sz="2000" smtClean="0">
                <a:solidFill>
                  <a:schemeClr val="bg1"/>
                </a:solidFill>
                <a:latin typeface="Gill Sans MT" charset="0"/>
                <a:ea typeface="Gill Sans MT" charset="0"/>
                <a:cs typeface="Gill Sans MT" charset="0"/>
              </a:rPr>
              <a:t>MOF-5 crystal unit </a:t>
            </a:r>
            <a:r>
              <a:rPr lang="en-US" sz="2000" dirty="0" smtClean="0">
                <a:solidFill>
                  <a:schemeClr val="bg1"/>
                </a:solidFill>
                <a:latin typeface="Gill Sans MT" charset="0"/>
                <a:ea typeface="Gill Sans MT" charset="0"/>
                <a:cs typeface="Gill Sans MT" charset="0"/>
              </a:rPr>
              <a:t>cell</a:t>
            </a:r>
            <a:endParaRPr lang="en-US" sz="2000" dirty="0">
              <a:solidFill>
                <a:schemeClr val="bg1"/>
              </a:solidFill>
              <a:latin typeface="Gill Sans MT" charset="0"/>
              <a:ea typeface="Gill Sans MT" charset="0"/>
              <a:cs typeface="Gill Sans MT" charset="0"/>
            </a:endParaRPr>
          </a:p>
        </p:txBody>
      </p:sp>
      <p:cxnSp>
        <p:nvCxnSpPr>
          <p:cNvPr id="4" name="Straight Arrow Connector 3"/>
          <p:cNvCxnSpPr/>
          <p:nvPr/>
        </p:nvCxnSpPr>
        <p:spPr>
          <a:xfrm>
            <a:off x="4860032" y="3358221"/>
            <a:ext cx="64807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64325" y="1308040"/>
            <a:ext cx="2123728" cy="400110"/>
          </a:xfrm>
          <a:prstGeom prst="rect">
            <a:avLst/>
          </a:prstGeom>
          <a:noFill/>
        </p:spPr>
        <p:txBody>
          <a:bodyPr wrap="square" rtlCol="0">
            <a:spAutoFit/>
          </a:bodyPr>
          <a:lstStyle/>
          <a:p>
            <a:pPr algn="just"/>
            <a:r>
              <a:rPr lang="en-US" sz="2000" smtClean="0">
                <a:solidFill>
                  <a:schemeClr val="bg1"/>
                </a:solidFill>
                <a:latin typeface="Gill Sans MT" charset="0"/>
                <a:ea typeface="Gill Sans MT" charset="0"/>
                <a:cs typeface="Gill Sans MT" charset="0"/>
              </a:rPr>
              <a:t>Metal connector</a:t>
            </a:r>
            <a:endParaRPr lang="en-US" sz="2000" baseline="-25000" dirty="0">
              <a:solidFill>
                <a:schemeClr val="bg1"/>
              </a:solidFill>
              <a:latin typeface="Gill Sans MT" charset="0"/>
              <a:ea typeface="Gill Sans MT" charset="0"/>
              <a:cs typeface="Gill Sans MT"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74" y="2486515"/>
            <a:ext cx="2084227" cy="167746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825" y="3065584"/>
            <a:ext cx="1320174" cy="59180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1726715"/>
            <a:ext cx="3096344" cy="3038499"/>
          </a:xfrm>
          <a:prstGeom prst="rect">
            <a:avLst/>
          </a:prstGeom>
        </p:spPr>
      </p:pic>
      <p:sp>
        <p:nvSpPr>
          <p:cNvPr id="30" name="TextBox 29"/>
          <p:cNvSpPr txBox="1"/>
          <p:nvPr/>
        </p:nvSpPr>
        <p:spPr>
          <a:xfrm>
            <a:off x="2987824" y="1294037"/>
            <a:ext cx="2123728" cy="400110"/>
          </a:xfrm>
          <a:prstGeom prst="rect">
            <a:avLst/>
          </a:prstGeom>
          <a:noFill/>
        </p:spPr>
        <p:txBody>
          <a:bodyPr wrap="square" rtlCol="0">
            <a:spAutoFit/>
          </a:bodyPr>
          <a:lstStyle/>
          <a:p>
            <a:pPr algn="just"/>
            <a:r>
              <a:rPr lang="en-US" sz="2000" dirty="0" smtClean="0">
                <a:solidFill>
                  <a:schemeClr val="bg1"/>
                </a:solidFill>
                <a:latin typeface="Gill Sans MT" charset="0"/>
                <a:ea typeface="Gill Sans MT" charset="0"/>
                <a:cs typeface="Gill Sans MT" charset="0"/>
              </a:rPr>
              <a:t>Organic linker</a:t>
            </a:r>
            <a:endParaRPr lang="en-US" sz="2000" baseline="-25000" dirty="0">
              <a:solidFill>
                <a:schemeClr val="bg1"/>
              </a:solidFill>
              <a:latin typeface="Gill Sans MT" charset="0"/>
              <a:ea typeface="Gill Sans MT" charset="0"/>
              <a:cs typeface="Gill Sans MT" charset="0"/>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7758" y="4564767"/>
            <a:ext cx="1787798" cy="1664075"/>
          </a:xfrm>
          <a:prstGeom prst="rect">
            <a:avLst/>
          </a:prstGeom>
        </p:spPr>
      </p:pic>
      <p:sp>
        <p:nvSpPr>
          <p:cNvPr id="32" name="TextBox 31"/>
          <p:cNvSpPr txBox="1"/>
          <p:nvPr/>
        </p:nvSpPr>
        <p:spPr>
          <a:xfrm>
            <a:off x="1999853" y="6179350"/>
            <a:ext cx="4880291" cy="400110"/>
          </a:xfrm>
          <a:prstGeom prst="rect">
            <a:avLst/>
          </a:prstGeom>
          <a:noFill/>
        </p:spPr>
        <p:txBody>
          <a:bodyPr wrap="square" rtlCol="0">
            <a:spAutoFit/>
          </a:bodyPr>
          <a:lstStyle/>
          <a:p>
            <a:pPr algn="just"/>
            <a:r>
              <a:rPr lang="en-US" sz="2000" smtClean="0">
                <a:solidFill>
                  <a:schemeClr val="bg1"/>
                </a:solidFill>
                <a:latin typeface="Gill Sans MT" charset="0"/>
                <a:ea typeface="Gill Sans MT" charset="0"/>
                <a:cs typeface="Gill Sans MT" charset="0"/>
              </a:rPr>
              <a:t>Location of CH4 adsorption in MOF-5 </a:t>
            </a:r>
            <a:endParaRPr lang="en-US" sz="2000" dirty="0">
              <a:solidFill>
                <a:schemeClr val="bg1"/>
              </a:solidFill>
              <a:latin typeface="Gill Sans MT" charset="0"/>
              <a:ea typeface="Gill Sans MT" charset="0"/>
              <a:cs typeface="Gill Sans MT" charset="0"/>
            </a:endParaRPr>
          </a:p>
        </p:txBody>
      </p:sp>
      <p:sp>
        <p:nvSpPr>
          <p:cNvPr id="19" name="Oval 18"/>
          <p:cNvSpPr/>
          <p:nvPr/>
        </p:nvSpPr>
        <p:spPr>
          <a:xfrm>
            <a:off x="5580112" y="3737370"/>
            <a:ext cx="864096" cy="1034987"/>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2" name="Straight Arrow Connector 21"/>
          <p:cNvCxnSpPr/>
          <p:nvPr/>
        </p:nvCxnSpPr>
        <p:spPr>
          <a:xfrm flipH="1">
            <a:off x="5119558" y="4456755"/>
            <a:ext cx="468560" cy="216024"/>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7">
            <a:extLst>
              <a:ext uri="{BEBA8EAE-BF5A-486C-A8C5-ECC9F3942E4B}">
                <a14:imgProps xmlns:a14="http://schemas.microsoft.com/office/drawing/2010/main">
                  <a14:imgLayer r:embed="rId8">
                    <a14:imgEffect>
                      <a14:sharpenSoften amount="66000"/>
                    </a14:imgEffect>
                    <a14:imgEffect>
                      <a14:brightnessContrast contrast="62000"/>
                    </a14:imgEffect>
                  </a14:imgLayer>
                </a14:imgProps>
              </a:ext>
            </a:extLst>
          </a:blip>
          <a:stretch>
            <a:fillRect/>
          </a:stretch>
        </p:blipFill>
        <p:spPr>
          <a:xfrm>
            <a:off x="6120422" y="4893727"/>
            <a:ext cx="3023576" cy="350175"/>
          </a:xfrm>
          <a:prstGeom prst="rect">
            <a:avLst/>
          </a:prstGeom>
        </p:spPr>
      </p:pic>
      <p:sp>
        <p:nvSpPr>
          <p:cNvPr id="38" name="Cross 37"/>
          <p:cNvSpPr/>
          <p:nvPr/>
        </p:nvSpPr>
        <p:spPr>
          <a:xfrm>
            <a:off x="2601518" y="3284743"/>
            <a:ext cx="216023" cy="217253"/>
          </a:xfrm>
          <a:prstGeom prst="plus">
            <a:avLst>
              <a:gd name="adj" fmla="val 4835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13"/>
          <p:cNvSpPr/>
          <p:nvPr/>
        </p:nvSpPr>
        <p:spPr>
          <a:xfrm>
            <a:off x="5004048" y="-1389"/>
            <a:ext cx="2366669" cy="40301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schemeClr>
                </a:solidFill>
                <a:latin typeface="Gill Sans MT" panose="020B0502020104020203" pitchFamily="34" charset="0"/>
              </a:rPr>
              <a:t>Preliminary Results</a:t>
            </a:r>
            <a:endParaRPr lang="en-AU" dirty="0">
              <a:solidFill>
                <a:schemeClr val="tx1">
                  <a:lumMod val="75000"/>
                </a:schemeClr>
              </a:solidFill>
              <a:latin typeface="Gill Sans MT" panose="020B0502020104020203" pitchFamily="34" charset="0"/>
            </a:endParaRPr>
          </a:p>
        </p:txBody>
      </p:sp>
      <p:sp>
        <p:nvSpPr>
          <p:cNvPr id="40" name="Isosceles Triangle 20"/>
          <p:cNvSpPr/>
          <p:nvPr/>
        </p:nvSpPr>
        <p:spPr>
          <a:xfrm rot="10800000">
            <a:off x="2478872"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41" name="Rectangle 13"/>
          <p:cNvSpPr/>
          <p:nvPr/>
        </p:nvSpPr>
        <p:spPr>
          <a:xfrm>
            <a:off x="1907704" y="0"/>
            <a:ext cx="3096344" cy="401623"/>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a:solidFill>
                  <a:schemeClr val="tx1"/>
                </a:solidFill>
                <a:latin typeface="Gill Sans MT" panose="020B0502020104020203" pitchFamily="34" charset="0"/>
                <a:ea typeface="Ebrima" panose="02000000000000000000" pitchFamily="2" charset="0"/>
                <a:cs typeface="Ebrima" panose="02000000000000000000" pitchFamily="2" charset="0"/>
              </a:rPr>
              <a:t>Materials &amp; Method</a:t>
            </a:r>
            <a:endParaRPr lang="en-AU" sz="24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42" name="Rectangle 41"/>
          <p:cNvSpPr/>
          <p:nvPr/>
        </p:nvSpPr>
        <p:spPr>
          <a:xfrm>
            <a:off x="0" y="0"/>
            <a:ext cx="190770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Background</a:t>
            </a:r>
            <a:endParaRPr lang="en-AU" dirty="0">
              <a:solidFill>
                <a:schemeClr val="tx1">
                  <a:lumMod val="75000"/>
                </a:schemeClr>
              </a:solidFill>
              <a:latin typeface="Gill Sans MT" panose="020B0502020104020203" pitchFamily="34" charset="0"/>
            </a:endParaRPr>
          </a:p>
        </p:txBody>
      </p:sp>
      <p:sp>
        <p:nvSpPr>
          <p:cNvPr id="43" name="Rectangle 9"/>
          <p:cNvSpPr/>
          <p:nvPr/>
        </p:nvSpPr>
        <p:spPr>
          <a:xfrm>
            <a:off x="7370717" y="0"/>
            <a:ext cx="1773281"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5</a:t>
            </a:fld>
            <a:endParaRPr lang="en-AU"/>
          </a:p>
        </p:txBody>
      </p:sp>
    </p:spTree>
    <p:extLst>
      <p:ext uri="{BB962C8B-B14F-4D97-AF65-F5344CB8AC3E}">
        <p14:creationId xmlns:p14="http://schemas.microsoft.com/office/powerpoint/2010/main" val="606152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7" name="TextBox 16"/>
          <p:cNvSpPr txBox="1"/>
          <p:nvPr/>
        </p:nvSpPr>
        <p:spPr>
          <a:xfrm>
            <a:off x="377788" y="642926"/>
            <a:ext cx="6930516"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Case II: UiO-66</a:t>
            </a:r>
            <a:endParaRPr lang="en-AU" sz="2400" b="1" dirty="0">
              <a:solidFill>
                <a:schemeClr val="accent6">
                  <a:lumMod val="50000"/>
                </a:schemeClr>
              </a:solidFill>
              <a:latin typeface="Gill Sans MT" panose="020B0502020104020203" pitchFamily="34" charset="0"/>
            </a:endParaRPr>
          </a:p>
        </p:txBody>
      </p:sp>
      <p:sp>
        <p:nvSpPr>
          <p:cNvPr id="20" name="TextBox 19"/>
          <p:cNvSpPr txBox="1"/>
          <p:nvPr/>
        </p:nvSpPr>
        <p:spPr>
          <a:xfrm>
            <a:off x="5724128" y="1290258"/>
            <a:ext cx="2761957" cy="400110"/>
          </a:xfrm>
          <a:prstGeom prst="rect">
            <a:avLst/>
          </a:prstGeom>
          <a:noFill/>
        </p:spPr>
        <p:txBody>
          <a:bodyPr wrap="square" rtlCol="0">
            <a:spAutoFit/>
          </a:bodyPr>
          <a:lstStyle/>
          <a:p>
            <a:pPr algn="just"/>
            <a:r>
              <a:rPr lang="en-US" sz="2000" dirty="0" smtClean="0">
                <a:solidFill>
                  <a:schemeClr val="bg1"/>
                </a:solidFill>
                <a:latin typeface="Gill Sans MT" charset="0"/>
                <a:ea typeface="Gill Sans MT" charset="0"/>
                <a:cs typeface="Gill Sans MT" charset="0"/>
              </a:rPr>
              <a:t>UiO-66 </a:t>
            </a:r>
            <a:r>
              <a:rPr lang="en-US" sz="2000" dirty="0" smtClean="0">
                <a:solidFill>
                  <a:schemeClr val="bg1"/>
                </a:solidFill>
                <a:latin typeface="Gill Sans MT" charset="0"/>
                <a:ea typeface="Gill Sans MT" charset="0"/>
                <a:cs typeface="Gill Sans MT" charset="0"/>
              </a:rPr>
              <a:t>crystal unit cell</a:t>
            </a:r>
            <a:endParaRPr lang="en-US" sz="2000" dirty="0">
              <a:solidFill>
                <a:schemeClr val="bg1"/>
              </a:solidFill>
              <a:latin typeface="Gill Sans MT" charset="0"/>
              <a:ea typeface="Gill Sans MT" charset="0"/>
              <a:cs typeface="Gill Sans MT" charset="0"/>
            </a:endParaRPr>
          </a:p>
        </p:txBody>
      </p:sp>
      <p:sp>
        <p:nvSpPr>
          <p:cNvPr id="23" name="TextBox 22"/>
          <p:cNvSpPr txBox="1"/>
          <p:nvPr/>
        </p:nvSpPr>
        <p:spPr>
          <a:xfrm>
            <a:off x="664325" y="1308040"/>
            <a:ext cx="2123728" cy="400110"/>
          </a:xfrm>
          <a:prstGeom prst="rect">
            <a:avLst/>
          </a:prstGeom>
          <a:noFill/>
        </p:spPr>
        <p:txBody>
          <a:bodyPr wrap="square" rtlCol="0">
            <a:spAutoFit/>
          </a:bodyPr>
          <a:lstStyle/>
          <a:p>
            <a:pPr algn="just"/>
            <a:r>
              <a:rPr lang="en-US" sz="2000" smtClean="0">
                <a:solidFill>
                  <a:schemeClr val="bg1"/>
                </a:solidFill>
                <a:latin typeface="Gill Sans MT" charset="0"/>
                <a:ea typeface="Gill Sans MT" charset="0"/>
                <a:cs typeface="Gill Sans MT" charset="0"/>
              </a:rPr>
              <a:t>Metal connector</a:t>
            </a:r>
            <a:endParaRPr lang="en-US" sz="2000" baseline="-25000" dirty="0">
              <a:solidFill>
                <a:schemeClr val="bg1"/>
              </a:solidFill>
              <a:latin typeface="Gill Sans MT" charset="0"/>
              <a:ea typeface="Gill Sans MT" charset="0"/>
              <a:cs typeface="Gill Sans MT" charset="0"/>
            </a:endParaRPr>
          </a:p>
        </p:txBody>
      </p:sp>
      <p:sp>
        <p:nvSpPr>
          <p:cNvPr id="30" name="TextBox 29"/>
          <p:cNvSpPr txBox="1"/>
          <p:nvPr/>
        </p:nvSpPr>
        <p:spPr>
          <a:xfrm>
            <a:off x="2987824" y="1294037"/>
            <a:ext cx="2123728" cy="400110"/>
          </a:xfrm>
          <a:prstGeom prst="rect">
            <a:avLst/>
          </a:prstGeom>
          <a:noFill/>
        </p:spPr>
        <p:txBody>
          <a:bodyPr wrap="square" rtlCol="0">
            <a:spAutoFit/>
          </a:bodyPr>
          <a:lstStyle/>
          <a:p>
            <a:pPr algn="just"/>
            <a:r>
              <a:rPr lang="en-US" sz="2000" dirty="0" smtClean="0">
                <a:solidFill>
                  <a:schemeClr val="bg1"/>
                </a:solidFill>
                <a:latin typeface="Gill Sans MT" charset="0"/>
                <a:ea typeface="Gill Sans MT" charset="0"/>
                <a:cs typeface="Gill Sans MT" charset="0"/>
              </a:rPr>
              <a:t>Organic linker</a:t>
            </a:r>
            <a:endParaRPr lang="en-US" sz="2000" baseline="-25000" dirty="0">
              <a:solidFill>
                <a:schemeClr val="bg1"/>
              </a:solidFill>
              <a:latin typeface="Gill Sans MT" charset="0"/>
              <a:ea typeface="Gill Sans MT" charset="0"/>
              <a:cs typeface="Gill Sans MT"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585449"/>
            <a:ext cx="1118902" cy="146304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702" y="2207430"/>
            <a:ext cx="2009706" cy="2308109"/>
          </a:xfrm>
          <a:prstGeom prst="rect">
            <a:avLst/>
          </a:prstGeom>
        </p:spPr>
      </p:pic>
      <p:cxnSp>
        <p:nvCxnSpPr>
          <p:cNvPr id="25" name="Straight Arrow Connector 24"/>
          <p:cNvCxnSpPr/>
          <p:nvPr/>
        </p:nvCxnSpPr>
        <p:spPr>
          <a:xfrm flipH="1">
            <a:off x="1568359" y="2532697"/>
            <a:ext cx="125569" cy="249827"/>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26" name="Rectangle 25"/>
          <p:cNvSpPr/>
          <p:nvPr/>
        </p:nvSpPr>
        <p:spPr>
          <a:xfrm>
            <a:off x="1605601" y="2276872"/>
            <a:ext cx="1197764" cy="369332"/>
          </a:xfrm>
          <a:prstGeom prst="rect">
            <a:avLst/>
          </a:prstGeom>
        </p:spPr>
        <p:txBody>
          <a:bodyPr wrap="none">
            <a:spAutoFit/>
          </a:bodyPr>
          <a:lstStyle/>
          <a:p>
            <a:r>
              <a:rPr lang="en-US" dirty="0" smtClean="0">
                <a:solidFill>
                  <a:schemeClr val="bg1"/>
                </a:solidFill>
              </a:rPr>
              <a:t>Zr</a:t>
            </a:r>
            <a:r>
              <a:rPr lang="en-US" baseline="-25000" dirty="0" smtClean="0">
                <a:solidFill>
                  <a:schemeClr val="bg1"/>
                </a:solidFill>
              </a:rPr>
              <a:t>6</a:t>
            </a:r>
            <a:r>
              <a:rPr lang="en-US" dirty="0" smtClean="0">
                <a:solidFill>
                  <a:schemeClr val="bg1"/>
                </a:solidFill>
              </a:rPr>
              <a:t>O</a:t>
            </a:r>
            <a:r>
              <a:rPr lang="en-US" baseline="-25000" dirty="0" smtClean="0">
                <a:solidFill>
                  <a:schemeClr val="bg1"/>
                </a:solidFill>
              </a:rPr>
              <a:t>4</a:t>
            </a:r>
            <a:r>
              <a:rPr lang="en-US" dirty="0" smtClean="0">
                <a:solidFill>
                  <a:schemeClr val="bg1"/>
                </a:solidFill>
              </a:rPr>
              <a:t>(OH)</a:t>
            </a:r>
            <a:r>
              <a:rPr lang="en-US" baseline="-25000" dirty="0" smtClean="0">
                <a:solidFill>
                  <a:schemeClr val="bg1"/>
                </a:solidFill>
              </a:rPr>
              <a:t>4</a:t>
            </a:r>
            <a:endParaRPr lang="en-US" dirty="0">
              <a:solidFill>
                <a:schemeClr val="bg1"/>
              </a:solidFill>
            </a:endParaRPr>
          </a:p>
        </p:txBody>
      </p:sp>
      <p:sp>
        <p:nvSpPr>
          <p:cNvPr id="27" name="Rectangle 26"/>
          <p:cNvSpPr/>
          <p:nvPr/>
        </p:nvSpPr>
        <p:spPr>
          <a:xfrm>
            <a:off x="6118394" y="4961124"/>
            <a:ext cx="2379819" cy="276999"/>
          </a:xfrm>
          <a:prstGeom prst="rect">
            <a:avLst/>
          </a:prstGeom>
        </p:spPr>
        <p:txBody>
          <a:bodyPr wrap="none">
            <a:spAutoFit/>
          </a:bodyPr>
          <a:lstStyle/>
          <a:p>
            <a:r>
              <a:rPr lang="en-US" sz="1200" dirty="0" err="1" smtClean="0">
                <a:solidFill>
                  <a:schemeClr val="bg1"/>
                </a:solidFill>
              </a:rPr>
              <a:t>Cavka</a:t>
            </a:r>
            <a:r>
              <a:rPr lang="en-US" sz="1200" dirty="0" smtClean="0">
                <a:solidFill>
                  <a:schemeClr val="bg1"/>
                </a:solidFill>
              </a:rPr>
              <a:t> et al. J. Am. Chem. Soc. 2008</a:t>
            </a:r>
            <a:endParaRPr lang="en-US" sz="1200" dirty="0">
              <a:solidFill>
                <a:schemeClr val="bg1"/>
              </a:solidFill>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9825" y="3065584"/>
            <a:ext cx="1320174" cy="591802"/>
          </a:xfrm>
          <a:prstGeom prst="rect">
            <a:avLst/>
          </a:prstGeom>
        </p:spPr>
      </p:pic>
      <p:cxnSp>
        <p:nvCxnSpPr>
          <p:cNvPr id="29" name="Straight Arrow Connector 28"/>
          <p:cNvCxnSpPr/>
          <p:nvPr/>
        </p:nvCxnSpPr>
        <p:spPr>
          <a:xfrm>
            <a:off x="4860032" y="3358221"/>
            <a:ext cx="64807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Cross 2"/>
          <p:cNvSpPr/>
          <p:nvPr/>
        </p:nvSpPr>
        <p:spPr>
          <a:xfrm>
            <a:off x="2421056" y="3280016"/>
            <a:ext cx="216023" cy="217253"/>
          </a:xfrm>
          <a:prstGeom prst="plus">
            <a:avLst>
              <a:gd name="adj" fmla="val 4835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603" y="4588495"/>
            <a:ext cx="2041369" cy="1470904"/>
          </a:xfrm>
          <a:prstGeom prst="rect">
            <a:avLst/>
          </a:prstGeom>
        </p:spPr>
      </p:pic>
      <p:sp>
        <p:nvSpPr>
          <p:cNvPr id="32" name="TextBox 31"/>
          <p:cNvSpPr txBox="1"/>
          <p:nvPr/>
        </p:nvSpPr>
        <p:spPr>
          <a:xfrm>
            <a:off x="1999853" y="6179350"/>
            <a:ext cx="4880291" cy="400110"/>
          </a:xfrm>
          <a:prstGeom prst="rect">
            <a:avLst/>
          </a:prstGeom>
          <a:noFill/>
        </p:spPr>
        <p:txBody>
          <a:bodyPr wrap="square" rtlCol="0">
            <a:spAutoFit/>
          </a:bodyPr>
          <a:lstStyle/>
          <a:p>
            <a:pPr algn="just"/>
            <a:r>
              <a:rPr lang="en-US" sz="2000" dirty="0" smtClean="0">
                <a:solidFill>
                  <a:schemeClr val="bg1"/>
                </a:solidFill>
                <a:latin typeface="Gill Sans MT" charset="0"/>
                <a:ea typeface="Gill Sans MT" charset="0"/>
                <a:cs typeface="Gill Sans MT" charset="0"/>
              </a:rPr>
              <a:t>Location of CH</a:t>
            </a:r>
            <a:r>
              <a:rPr lang="en-US" sz="2000" baseline="-25000" dirty="0" smtClean="0">
                <a:solidFill>
                  <a:schemeClr val="bg1"/>
                </a:solidFill>
                <a:latin typeface="Gill Sans MT" charset="0"/>
                <a:ea typeface="Gill Sans MT" charset="0"/>
                <a:cs typeface="Gill Sans MT" charset="0"/>
              </a:rPr>
              <a:t>4</a:t>
            </a:r>
            <a:r>
              <a:rPr lang="en-US" sz="2000" dirty="0" smtClean="0">
                <a:solidFill>
                  <a:schemeClr val="bg1"/>
                </a:solidFill>
                <a:latin typeface="Gill Sans MT" charset="0"/>
                <a:ea typeface="Gill Sans MT" charset="0"/>
                <a:cs typeface="Gill Sans MT" charset="0"/>
              </a:rPr>
              <a:t> adsorption in UiO-66</a:t>
            </a:r>
            <a:endParaRPr lang="en-US" sz="2000" dirty="0">
              <a:solidFill>
                <a:schemeClr val="bg1"/>
              </a:solidFill>
              <a:latin typeface="Gill Sans MT" charset="0"/>
              <a:ea typeface="Gill Sans MT" charset="0"/>
              <a:cs typeface="Gill Sans MT" charset="0"/>
            </a:endParaRPr>
          </a:p>
        </p:txBody>
      </p:sp>
      <p:sp>
        <p:nvSpPr>
          <p:cNvPr id="38" name="Rectangle 13"/>
          <p:cNvSpPr/>
          <p:nvPr/>
        </p:nvSpPr>
        <p:spPr>
          <a:xfrm>
            <a:off x="5004048" y="-1389"/>
            <a:ext cx="2366669" cy="40301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schemeClr>
                </a:solidFill>
                <a:latin typeface="Gill Sans MT" panose="020B0502020104020203" pitchFamily="34" charset="0"/>
              </a:rPr>
              <a:t>Preliminary Results</a:t>
            </a:r>
            <a:endParaRPr lang="en-AU" dirty="0">
              <a:solidFill>
                <a:schemeClr val="tx1">
                  <a:lumMod val="75000"/>
                </a:schemeClr>
              </a:solidFill>
              <a:latin typeface="Gill Sans MT" panose="020B0502020104020203" pitchFamily="34" charset="0"/>
            </a:endParaRPr>
          </a:p>
        </p:txBody>
      </p:sp>
      <p:sp>
        <p:nvSpPr>
          <p:cNvPr id="39" name="Isosceles Triangle 20"/>
          <p:cNvSpPr/>
          <p:nvPr/>
        </p:nvSpPr>
        <p:spPr>
          <a:xfrm rot="10800000">
            <a:off x="2478872"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40" name="Rectangle 13"/>
          <p:cNvSpPr/>
          <p:nvPr/>
        </p:nvSpPr>
        <p:spPr>
          <a:xfrm>
            <a:off x="1907704" y="0"/>
            <a:ext cx="3096344" cy="401623"/>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a:solidFill>
                  <a:schemeClr val="tx1"/>
                </a:solidFill>
                <a:latin typeface="Gill Sans MT" panose="020B0502020104020203" pitchFamily="34" charset="0"/>
                <a:ea typeface="Ebrima" panose="02000000000000000000" pitchFamily="2" charset="0"/>
                <a:cs typeface="Ebrima" panose="02000000000000000000" pitchFamily="2" charset="0"/>
              </a:rPr>
              <a:t>Materials &amp; Method</a:t>
            </a:r>
            <a:endParaRPr lang="en-AU" sz="24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41" name="Rectangle 40"/>
          <p:cNvSpPr/>
          <p:nvPr/>
        </p:nvSpPr>
        <p:spPr>
          <a:xfrm>
            <a:off x="0" y="0"/>
            <a:ext cx="190770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Background</a:t>
            </a:r>
            <a:endParaRPr lang="en-AU" dirty="0">
              <a:solidFill>
                <a:schemeClr val="tx1">
                  <a:lumMod val="75000"/>
                </a:schemeClr>
              </a:solidFill>
              <a:latin typeface="Gill Sans MT" panose="020B0502020104020203" pitchFamily="34" charset="0"/>
            </a:endParaRPr>
          </a:p>
        </p:txBody>
      </p:sp>
      <p:sp>
        <p:nvSpPr>
          <p:cNvPr id="42" name="Rectangle 9"/>
          <p:cNvSpPr/>
          <p:nvPr/>
        </p:nvSpPr>
        <p:spPr>
          <a:xfrm>
            <a:off x="7370717" y="0"/>
            <a:ext cx="1773281"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6</a:t>
            </a:fld>
            <a:endParaRPr lang="en-AU"/>
          </a:p>
        </p:txBody>
      </p:sp>
    </p:spTree>
    <p:extLst>
      <p:ext uri="{BB962C8B-B14F-4D97-AF65-F5344CB8AC3E}">
        <p14:creationId xmlns:p14="http://schemas.microsoft.com/office/powerpoint/2010/main" val="1905418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7" name="TextBox 16"/>
          <p:cNvSpPr txBox="1"/>
          <p:nvPr/>
        </p:nvSpPr>
        <p:spPr>
          <a:xfrm>
            <a:off x="71498" y="642932"/>
            <a:ext cx="9397045"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Disc Chopper Spectrometer: schematic view</a:t>
            </a:r>
            <a:endParaRPr lang="en-AU" sz="2400" b="1" dirty="0">
              <a:solidFill>
                <a:schemeClr val="accent6">
                  <a:lumMod val="50000"/>
                </a:schemeClr>
              </a:solidFill>
              <a:latin typeface="Gill Sans MT" panose="020B0502020104020203" pitchFamily="34" charset="0"/>
            </a:endParaRPr>
          </a:p>
        </p:txBody>
      </p:sp>
      <p:graphicFrame>
        <p:nvGraphicFramePr>
          <p:cNvPr id="18" name="Object 6"/>
          <p:cNvGraphicFramePr>
            <a:graphicFrameLocks noChangeAspect="1"/>
          </p:cNvGraphicFramePr>
          <p:nvPr>
            <p:extLst>
              <p:ext uri="{D42A27DB-BD31-4B8C-83A1-F6EECF244321}">
                <p14:modId xmlns:p14="http://schemas.microsoft.com/office/powerpoint/2010/main" val="624032577"/>
              </p:ext>
            </p:extLst>
          </p:nvPr>
        </p:nvGraphicFramePr>
        <p:xfrm>
          <a:off x="96419" y="1412776"/>
          <a:ext cx="6094214" cy="4816370"/>
        </p:xfrm>
        <a:graphic>
          <a:graphicData uri="http://schemas.openxmlformats.org/presentationml/2006/ole">
            <mc:AlternateContent xmlns:mc="http://schemas.openxmlformats.org/markup-compatibility/2006">
              <mc:Choice xmlns:v="urn:schemas-microsoft-com:vml" Requires="v">
                <p:oleObj spid="_x0000_s1039" name="Canvas Drawing" r:id="rId4" imgW="6426200" imgH="5080000" progId="Canvas">
                  <p:embed/>
                </p:oleObj>
              </mc:Choice>
              <mc:Fallback>
                <p:oleObj name="Canvas Drawing" r:id="rId4" imgW="6426200" imgH="5080000" progId="Canvas">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19" y="1412776"/>
                        <a:ext cx="6094214" cy="4816370"/>
                      </a:xfrm>
                      <a:prstGeom prst="rect">
                        <a:avLst/>
                      </a:prstGeom>
                      <a:noFill/>
                      <a:ln>
                        <a:noFill/>
                      </a:ln>
                      <a:effectLst/>
                      <a:extLst/>
                    </p:spPr>
                  </p:pic>
                </p:oleObj>
              </mc:Fallback>
            </mc:AlternateContent>
          </a:graphicData>
        </a:graphic>
      </p:graphicFrame>
      <p:sp>
        <p:nvSpPr>
          <p:cNvPr id="19" name="Rectangle 13"/>
          <p:cNvSpPr/>
          <p:nvPr/>
        </p:nvSpPr>
        <p:spPr>
          <a:xfrm>
            <a:off x="5004048" y="-1389"/>
            <a:ext cx="2366669" cy="40301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schemeClr>
                </a:solidFill>
                <a:latin typeface="Gill Sans MT" panose="020B0502020104020203" pitchFamily="34" charset="0"/>
              </a:rPr>
              <a:t>Preliminary Results</a:t>
            </a:r>
            <a:endParaRPr lang="en-AU" dirty="0">
              <a:solidFill>
                <a:schemeClr val="tx1">
                  <a:lumMod val="75000"/>
                </a:schemeClr>
              </a:solidFill>
              <a:latin typeface="Gill Sans MT" panose="020B0502020104020203" pitchFamily="34" charset="0"/>
            </a:endParaRPr>
          </a:p>
        </p:txBody>
      </p:sp>
      <p:sp>
        <p:nvSpPr>
          <p:cNvPr id="20" name="Isosceles Triangle 20"/>
          <p:cNvSpPr/>
          <p:nvPr/>
        </p:nvSpPr>
        <p:spPr>
          <a:xfrm rot="10800000">
            <a:off x="2478872"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21" name="Rectangle 13"/>
          <p:cNvSpPr/>
          <p:nvPr/>
        </p:nvSpPr>
        <p:spPr>
          <a:xfrm>
            <a:off x="1907704" y="0"/>
            <a:ext cx="3096344" cy="401623"/>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a:solidFill>
                  <a:schemeClr val="tx1"/>
                </a:solidFill>
                <a:latin typeface="Gill Sans MT" panose="020B0502020104020203" pitchFamily="34" charset="0"/>
                <a:ea typeface="Ebrima" panose="02000000000000000000" pitchFamily="2" charset="0"/>
                <a:cs typeface="Ebrima" panose="02000000000000000000" pitchFamily="2" charset="0"/>
              </a:rPr>
              <a:t>Materials &amp; Method</a:t>
            </a:r>
            <a:endParaRPr lang="en-AU" sz="24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22" name="Rectangle 21"/>
          <p:cNvSpPr/>
          <p:nvPr/>
        </p:nvSpPr>
        <p:spPr>
          <a:xfrm>
            <a:off x="0" y="0"/>
            <a:ext cx="190770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Background</a:t>
            </a:r>
            <a:endParaRPr lang="en-AU" dirty="0">
              <a:solidFill>
                <a:schemeClr val="tx1">
                  <a:lumMod val="75000"/>
                </a:schemeClr>
              </a:solidFill>
              <a:latin typeface="Gill Sans MT" panose="020B0502020104020203" pitchFamily="34" charset="0"/>
            </a:endParaRPr>
          </a:p>
        </p:txBody>
      </p:sp>
      <p:sp>
        <p:nvSpPr>
          <p:cNvPr id="23" name="Rectangle 9"/>
          <p:cNvSpPr/>
          <p:nvPr/>
        </p:nvSpPr>
        <p:spPr>
          <a:xfrm>
            <a:off x="7370717" y="0"/>
            <a:ext cx="1773281"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7</a:t>
            </a:fld>
            <a:endParaRPr lang="en-AU"/>
          </a:p>
        </p:txBody>
      </p:sp>
      <p:pic>
        <p:nvPicPr>
          <p:cNvPr id="13" name="Picture 12" descr="disk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l="10866" r="20325" b="8888"/>
          <a:stretch>
            <a:fillRect/>
          </a:stretch>
        </p:blipFill>
        <p:spPr bwMode="auto">
          <a:xfrm>
            <a:off x="6300192" y="2420888"/>
            <a:ext cx="2691784" cy="255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587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7" name="TextBox 16"/>
          <p:cNvSpPr txBox="1"/>
          <p:nvPr/>
        </p:nvSpPr>
        <p:spPr>
          <a:xfrm>
            <a:off x="71498" y="642932"/>
            <a:ext cx="9397045"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Why DCS?</a:t>
            </a:r>
            <a:endParaRPr lang="en-AU" sz="2400" b="1" dirty="0">
              <a:solidFill>
                <a:schemeClr val="accent6">
                  <a:lumMod val="50000"/>
                </a:schemeClr>
              </a:solidFill>
              <a:latin typeface="Gill Sans MT" panose="020B0502020104020203" pitchFamily="34" charset="0"/>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61" y="1257903"/>
            <a:ext cx="3342822" cy="3296031"/>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658" y="1338358"/>
            <a:ext cx="3508998" cy="3181256"/>
          </a:xfrm>
          <a:prstGeom prst="rect">
            <a:avLst/>
          </a:prstGeom>
        </p:spPr>
      </p:pic>
      <p:sp>
        <p:nvSpPr>
          <p:cNvPr id="34" name="TextBox 33"/>
          <p:cNvSpPr txBox="1"/>
          <p:nvPr/>
        </p:nvSpPr>
        <p:spPr>
          <a:xfrm>
            <a:off x="1567543" y="5738264"/>
            <a:ext cx="2351315" cy="523220"/>
          </a:xfrm>
          <a:prstGeom prst="rect">
            <a:avLst/>
          </a:prstGeom>
          <a:noFill/>
        </p:spPr>
        <p:txBody>
          <a:bodyPr wrap="square" rtlCol="0">
            <a:spAutoFit/>
          </a:bodyPr>
          <a:lstStyle/>
          <a:p>
            <a:r>
              <a:rPr lang="en-US" sz="2800" dirty="0">
                <a:solidFill>
                  <a:schemeClr val="bg1"/>
                </a:solidFill>
              </a:rPr>
              <a:t>Intensity</a:t>
            </a:r>
          </a:p>
        </p:txBody>
      </p:sp>
      <p:sp>
        <p:nvSpPr>
          <p:cNvPr id="35" name="TextBox 34"/>
          <p:cNvSpPr txBox="1"/>
          <p:nvPr/>
        </p:nvSpPr>
        <p:spPr>
          <a:xfrm>
            <a:off x="5148064" y="4396350"/>
            <a:ext cx="1446593" cy="400110"/>
          </a:xfrm>
          <a:prstGeom prst="rect">
            <a:avLst/>
          </a:prstGeom>
          <a:noFill/>
        </p:spPr>
        <p:txBody>
          <a:bodyPr wrap="square" rtlCol="0">
            <a:spAutoFit/>
          </a:bodyPr>
          <a:lstStyle/>
          <a:p>
            <a:r>
              <a:rPr lang="en-US" sz="2000" dirty="0" smtClean="0">
                <a:solidFill>
                  <a:schemeClr val="bg1"/>
                </a:solidFill>
              </a:rPr>
              <a:t>25meV</a:t>
            </a:r>
          </a:p>
        </p:txBody>
      </p:sp>
      <p:sp>
        <p:nvSpPr>
          <p:cNvPr id="36" name="Up Arrow 35"/>
          <p:cNvSpPr/>
          <p:nvPr/>
        </p:nvSpPr>
        <p:spPr>
          <a:xfrm>
            <a:off x="3088483" y="5474481"/>
            <a:ext cx="367393" cy="10507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Down Arrow 36"/>
          <p:cNvSpPr/>
          <p:nvPr/>
        </p:nvSpPr>
        <p:spPr>
          <a:xfrm>
            <a:off x="7524328" y="5455692"/>
            <a:ext cx="342900" cy="1050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Rectangle 13"/>
          <p:cNvSpPr/>
          <p:nvPr/>
        </p:nvSpPr>
        <p:spPr>
          <a:xfrm>
            <a:off x="5004048" y="-1389"/>
            <a:ext cx="2366669" cy="40301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schemeClr>
                </a:solidFill>
                <a:latin typeface="Gill Sans MT" panose="020B0502020104020203" pitchFamily="34" charset="0"/>
              </a:rPr>
              <a:t>Preliminary Results</a:t>
            </a:r>
            <a:endParaRPr lang="en-AU" dirty="0">
              <a:solidFill>
                <a:schemeClr val="tx1">
                  <a:lumMod val="75000"/>
                </a:schemeClr>
              </a:solidFill>
              <a:latin typeface="Gill Sans MT" panose="020B0502020104020203" pitchFamily="34" charset="0"/>
            </a:endParaRPr>
          </a:p>
        </p:txBody>
      </p:sp>
      <p:sp>
        <p:nvSpPr>
          <p:cNvPr id="44" name="Isosceles Triangle 20"/>
          <p:cNvSpPr/>
          <p:nvPr/>
        </p:nvSpPr>
        <p:spPr>
          <a:xfrm rot="10800000">
            <a:off x="2478872"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45" name="Rectangle 13"/>
          <p:cNvSpPr/>
          <p:nvPr/>
        </p:nvSpPr>
        <p:spPr>
          <a:xfrm>
            <a:off x="1907704" y="0"/>
            <a:ext cx="3096344" cy="401623"/>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a:solidFill>
                  <a:schemeClr val="tx1"/>
                </a:solidFill>
                <a:latin typeface="Gill Sans MT" panose="020B0502020104020203" pitchFamily="34" charset="0"/>
                <a:ea typeface="Ebrima" panose="02000000000000000000" pitchFamily="2" charset="0"/>
                <a:cs typeface="Ebrima" panose="02000000000000000000" pitchFamily="2" charset="0"/>
              </a:rPr>
              <a:t>Materials &amp; Method</a:t>
            </a:r>
            <a:endParaRPr lang="en-AU" sz="24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46" name="Rectangle 45"/>
          <p:cNvSpPr/>
          <p:nvPr/>
        </p:nvSpPr>
        <p:spPr>
          <a:xfrm>
            <a:off x="0" y="0"/>
            <a:ext cx="190770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Background</a:t>
            </a:r>
            <a:endParaRPr lang="en-AU" dirty="0">
              <a:solidFill>
                <a:schemeClr val="tx1">
                  <a:lumMod val="75000"/>
                </a:schemeClr>
              </a:solidFill>
              <a:latin typeface="Gill Sans MT" panose="020B0502020104020203" pitchFamily="34" charset="0"/>
            </a:endParaRPr>
          </a:p>
        </p:txBody>
      </p:sp>
      <p:sp>
        <p:nvSpPr>
          <p:cNvPr id="47" name="Rectangle 9"/>
          <p:cNvSpPr/>
          <p:nvPr/>
        </p:nvSpPr>
        <p:spPr>
          <a:xfrm>
            <a:off x="7370717" y="0"/>
            <a:ext cx="1773281"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fld id="{535426FE-5DEC-4C9F-97A7-D4508D13EA52}" type="slidenum">
              <a:rPr lang="en-AU" smtClean="0"/>
              <a:pPr/>
              <a:t>8</a:t>
            </a:fld>
            <a:endParaRPr lang="en-AU"/>
          </a:p>
        </p:txBody>
      </p:sp>
      <p:sp>
        <p:nvSpPr>
          <p:cNvPr id="19" name="TextBox 18"/>
          <p:cNvSpPr txBox="1"/>
          <p:nvPr/>
        </p:nvSpPr>
        <p:spPr>
          <a:xfrm>
            <a:off x="6679734" y="4437112"/>
            <a:ext cx="1222622" cy="400110"/>
          </a:xfrm>
          <a:prstGeom prst="rect">
            <a:avLst/>
          </a:prstGeom>
          <a:noFill/>
        </p:spPr>
        <p:txBody>
          <a:bodyPr wrap="square" rtlCol="0">
            <a:spAutoFit/>
          </a:bodyPr>
          <a:lstStyle/>
          <a:p>
            <a:r>
              <a:rPr lang="en-US" sz="2000" dirty="0" smtClean="0">
                <a:solidFill>
                  <a:schemeClr val="bg1"/>
                </a:solidFill>
              </a:rPr>
              <a:t>1meV</a:t>
            </a:r>
          </a:p>
        </p:txBody>
      </p:sp>
      <p:cxnSp>
        <p:nvCxnSpPr>
          <p:cNvPr id="4" name="Straight Arrow Connector 3"/>
          <p:cNvCxnSpPr/>
          <p:nvPr/>
        </p:nvCxnSpPr>
        <p:spPr>
          <a:xfrm flipV="1">
            <a:off x="5580112" y="4005064"/>
            <a:ext cx="0" cy="43204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20272" y="3964302"/>
            <a:ext cx="0" cy="43204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24128" y="5738264"/>
            <a:ext cx="2351315" cy="523220"/>
          </a:xfrm>
          <a:prstGeom prst="rect">
            <a:avLst/>
          </a:prstGeom>
          <a:noFill/>
        </p:spPr>
        <p:txBody>
          <a:bodyPr wrap="square" rtlCol="0">
            <a:spAutoFit/>
          </a:bodyPr>
          <a:lstStyle/>
          <a:p>
            <a:r>
              <a:rPr lang="en-US" sz="2800" dirty="0" smtClean="0">
                <a:solidFill>
                  <a:schemeClr val="bg1"/>
                </a:solidFill>
              </a:rPr>
              <a:t>Resolution</a:t>
            </a:r>
            <a:endParaRPr lang="en-US" sz="2800" dirty="0">
              <a:solidFill>
                <a:schemeClr val="bg1"/>
              </a:solidFill>
            </a:endParaRPr>
          </a:p>
        </p:txBody>
      </p:sp>
    </p:spTree>
    <p:extLst>
      <p:ext uri="{BB962C8B-B14F-4D97-AF65-F5344CB8AC3E}">
        <p14:creationId xmlns:p14="http://schemas.microsoft.com/office/powerpoint/2010/main" val="1457538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3" name="Straight Connector 52"/>
          <p:cNvCxnSpPr/>
          <p:nvPr/>
        </p:nvCxnSpPr>
        <p:spPr>
          <a:xfrm>
            <a:off x="-72008" y="6597352"/>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008" y="1080550"/>
            <a:ext cx="9252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298" y="6585424"/>
            <a:ext cx="9183810" cy="303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50000"/>
                    <a:lumOff val="50000"/>
                  </a:schemeClr>
                </a:solidFill>
                <a:latin typeface="Gill Sans MT" panose="020B0502020104020203" pitchFamily="34" charset="0"/>
                <a:cs typeface="Times" panose="02020603050405020304" pitchFamily="18" charset="0"/>
              </a:rPr>
              <a:t>Title: </a:t>
            </a:r>
            <a:r>
              <a:rPr lang="en-US" sz="1400" i="1" dirty="0">
                <a:solidFill>
                  <a:schemeClr val="bg1"/>
                </a:solidFill>
                <a:latin typeface="Gill Sans MT" panose="020B0502020104020203" pitchFamily="34" charset="0"/>
              </a:rPr>
              <a:t>Probing the Dynamics of Methane in Metal-Organic Frameworks by Disk Chopper </a:t>
            </a:r>
            <a:r>
              <a:rPr lang="en-US" sz="1400" i="1" dirty="0" smtClean="0">
                <a:solidFill>
                  <a:schemeClr val="bg1"/>
                </a:solidFill>
                <a:latin typeface="Gill Sans MT" panose="020B0502020104020203" pitchFamily="34" charset="0"/>
              </a:rPr>
              <a:t>Spectrometer</a:t>
            </a:r>
            <a:endParaRPr lang="en-US" sz="1400" i="1" dirty="0">
              <a:solidFill>
                <a:schemeClr val="bg1">
                  <a:lumMod val="50000"/>
                  <a:lumOff val="50000"/>
                </a:schemeClr>
              </a:solidFill>
              <a:latin typeface="Gill Sans MT" panose="020B0502020104020203" pitchFamily="34" charset="0"/>
              <a:cs typeface="Times" panose="02020603050405020304" pitchFamily="18" charset="0"/>
            </a:endParaRPr>
          </a:p>
        </p:txBody>
      </p:sp>
      <p:sp>
        <p:nvSpPr>
          <p:cNvPr id="13" name="Rectangle 13"/>
          <p:cNvSpPr/>
          <p:nvPr/>
        </p:nvSpPr>
        <p:spPr>
          <a:xfrm>
            <a:off x="1440164" y="0"/>
            <a:ext cx="24837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Materials &amp; Method</a:t>
            </a:r>
            <a:endParaRPr lang="en-AU" dirty="0">
              <a:solidFill>
                <a:schemeClr val="tx1">
                  <a:lumMod val="75000"/>
                </a:schemeClr>
              </a:solidFill>
              <a:latin typeface="Gill Sans MT" panose="020B0502020104020203" pitchFamily="34" charset="0"/>
            </a:endParaRPr>
          </a:p>
        </p:txBody>
      </p:sp>
      <p:sp>
        <p:nvSpPr>
          <p:cNvPr id="14" name="Rectangle 13"/>
          <p:cNvSpPr/>
          <p:nvPr/>
        </p:nvSpPr>
        <p:spPr>
          <a:xfrm>
            <a:off x="0" y="0"/>
            <a:ext cx="1440164"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Gill Sans MT" panose="020B0502020104020203" pitchFamily="34" charset="0"/>
              </a:rPr>
              <a:t>Background</a:t>
            </a:r>
            <a:endParaRPr lang="en-AU" dirty="0">
              <a:solidFill>
                <a:schemeClr val="tx1">
                  <a:lumMod val="75000"/>
                </a:schemeClr>
              </a:solidFill>
              <a:latin typeface="Gill Sans MT" panose="020B0502020104020203" pitchFamily="34" charset="0"/>
            </a:endParaRPr>
          </a:p>
        </p:txBody>
      </p:sp>
      <p:sp>
        <p:nvSpPr>
          <p:cNvPr id="15" name="Rectangle 9"/>
          <p:cNvSpPr/>
          <p:nvPr/>
        </p:nvSpPr>
        <p:spPr>
          <a:xfrm>
            <a:off x="7596336" y="0"/>
            <a:ext cx="1547662" cy="401623"/>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mtClean="0">
                <a:solidFill>
                  <a:schemeClr val="tx1">
                    <a:lumMod val="75000"/>
                  </a:schemeClr>
                </a:solidFill>
                <a:latin typeface="Gill Sans MT" panose="020B0502020104020203" pitchFamily="34" charset="0"/>
              </a:rPr>
              <a:t>Conclusions</a:t>
            </a:r>
            <a:endParaRPr lang="en-AU" dirty="0">
              <a:solidFill>
                <a:schemeClr val="tx1">
                  <a:lumMod val="75000"/>
                </a:schemeClr>
              </a:solidFill>
              <a:latin typeface="Gill Sans MT" panose="020B0502020104020203" pitchFamily="34" charset="0"/>
            </a:endParaRPr>
          </a:p>
        </p:txBody>
      </p:sp>
      <p:sp>
        <p:nvSpPr>
          <p:cNvPr id="12" name="Isosceles Triangle 20"/>
          <p:cNvSpPr/>
          <p:nvPr/>
        </p:nvSpPr>
        <p:spPr>
          <a:xfrm rot="10800000">
            <a:off x="4927144" y="368807"/>
            <a:ext cx="292928" cy="216024"/>
          </a:xfrm>
          <a:prstGeom prst="triangle">
            <a:avLst>
              <a:gd name="adj" fmla="val 5000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Gill Sans MT" panose="020B0502020104020203" pitchFamily="34" charset="0"/>
            </a:endParaRPr>
          </a:p>
        </p:txBody>
      </p:sp>
      <p:sp>
        <p:nvSpPr>
          <p:cNvPr id="11" name="Rectangle 13"/>
          <p:cNvSpPr/>
          <p:nvPr/>
        </p:nvSpPr>
        <p:spPr>
          <a:xfrm>
            <a:off x="3923928" y="-1389"/>
            <a:ext cx="3672408" cy="403012"/>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ill Sans MT" panose="020B0502020104020203" pitchFamily="34" charset="0"/>
                <a:ea typeface="Ebrima" panose="02000000000000000000" pitchFamily="2" charset="0"/>
                <a:cs typeface="Ebrima" panose="02000000000000000000" pitchFamily="2" charset="0"/>
              </a:rPr>
              <a:t>Preliminary Results</a:t>
            </a:r>
            <a:endParaRPr lang="en-AU" sz="2400" b="1" dirty="0">
              <a:solidFill>
                <a:schemeClr val="tx1"/>
              </a:solidFill>
              <a:latin typeface="Gill Sans MT" panose="020B0502020104020203" pitchFamily="34" charset="0"/>
              <a:ea typeface="Ebrima" panose="02000000000000000000" pitchFamily="2" charset="0"/>
              <a:cs typeface="Ebrima" panose="02000000000000000000" pitchFamily="2" charset="0"/>
            </a:endParaRPr>
          </a:p>
        </p:txBody>
      </p:sp>
      <p:sp>
        <p:nvSpPr>
          <p:cNvPr id="18" name="TextBox 17"/>
          <p:cNvSpPr txBox="1"/>
          <p:nvPr/>
        </p:nvSpPr>
        <p:spPr>
          <a:xfrm>
            <a:off x="53975" y="634496"/>
            <a:ext cx="9324081" cy="461665"/>
          </a:xfrm>
          <a:prstGeom prst="rect">
            <a:avLst/>
          </a:prstGeom>
          <a:noFill/>
        </p:spPr>
        <p:txBody>
          <a:bodyPr wrap="square" rtlCol="0">
            <a:spAutoFit/>
          </a:bodyPr>
          <a:lstStyle/>
          <a:p>
            <a:r>
              <a:rPr lang="en-AU" sz="2400" b="1" dirty="0" smtClean="0">
                <a:solidFill>
                  <a:schemeClr val="accent6">
                    <a:lumMod val="50000"/>
                  </a:schemeClr>
                </a:solidFill>
                <a:latin typeface="Gill Sans MT" panose="020B0502020104020203" pitchFamily="34" charset="0"/>
              </a:rPr>
              <a:t>Case 1: MOF-5                       CH</a:t>
            </a:r>
            <a:r>
              <a:rPr lang="en-AU" sz="2400" b="1" baseline="-25000" dirty="0" smtClean="0">
                <a:solidFill>
                  <a:schemeClr val="accent6">
                    <a:lumMod val="50000"/>
                  </a:schemeClr>
                </a:solidFill>
                <a:latin typeface="Gill Sans MT" panose="020B0502020104020203" pitchFamily="34" charset="0"/>
              </a:rPr>
              <a:t>4</a:t>
            </a:r>
            <a:r>
              <a:rPr lang="en-AU" sz="2400" b="1" dirty="0" smtClean="0">
                <a:solidFill>
                  <a:schemeClr val="accent6">
                    <a:lumMod val="50000"/>
                  </a:schemeClr>
                </a:solidFill>
                <a:latin typeface="Gill Sans MT" panose="020B0502020104020203" pitchFamily="34" charset="0"/>
              </a:rPr>
              <a:t> rotational tunnelling modes </a:t>
            </a:r>
            <a:endParaRPr lang="en-AU" sz="2400" b="1" dirty="0">
              <a:solidFill>
                <a:schemeClr val="accent6">
                  <a:lumMod val="50000"/>
                </a:schemeClr>
              </a:solidFill>
              <a:latin typeface="Gill Sans MT" panose="020B0502020104020203" pitchFamily="34" charset="0"/>
            </a:endParaRPr>
          </a:p>
        </p:txBody>
      </p:sp>
      <p:pic>
        <p:nvPicPr>
          <p:cNvPr id="19" name="Picture 18"/>
          <p:cNvPicPr>
            <a:picLocks noChangeAspect="1"/>
          </p:cNvPicPr>
          <p:nvPr/>
        </p:nvPicPr>
        <p:blipFill rotWithShape="1">
          <a:blip r:embed="rId3">
            <a:extLst>
              <a:ext uri="{BEBA8EAE-BF5A-486C-A8C5-ECC9F3942E4B}">
                <a14:imgProps xmlns:a14="http://schemas.microsoft.com/office/drawing/2010/main">
                  <a14:imgLayer r:embed="rId4">
                    <a14:imgEffect>
                      <a14:sharpenSoften amount="31000"/>
                    </a14:imgEffect>
                    <a14:imgEffect>
                      <a14:brightnessContrast contrast="40000"/>
                    </a14:imgEffect>
                  </a14:imgLayer>
                </a14:imgProps>
              </a:ext>
              <a:ext uri="{28A0092B-C50C-407E-A947-70E740481C1C}">
                <a14:useLocalDpi xmlns:a14="http://schemas.microsoft.com/office/drawing/2010/main" val="0"/>
              </a:ext>
            </a:extLst>
          </a:blip>
          <a:srcRect l="3638" t="5682" r="1973"/>
          <a:stretch/>
        </p:blipFill>
        <p:spPr>
          <a:xfrm>
            <a:off x="539552" y="1333536"/>
            <a:ext cx="6426187" cy="4176464"/>
          </a:xfrm>
          <a:prstGeom prst="rect">
            <a:avLst/>
          </a:prstGeom>
        </p:spPr>
      </p:pic>
      <mc:AlternateContent xmlns:mc="http://schemas.openxmlformats.org/markup-compatibility/2006">
        <mc:Choice xmlns:a14="http://schemas.microsoft.com/office/drawing/2010/main" Requires="a14">
          <p:sp>
            <p:nvSpPr>
              <p:cNvPr id="20" name="TextBox 19"/>
              <p:cNvSpPr txBox="1"/>
              <p:nvPr/>
            </p:nvSpPr>
            <p:spPr>
              <a:xfrm>
                <a:off x="827584" y="5506386"/>
                <a:ext cx="7992888" cy="1030988"/>
              </a:xfrm>
              <a:prstGeom prst="rect">
                <a:avLst/>
              </a:prstGeom>
              <a:noFill/>
            </p:spPr>
            <p:txBody>
              <a:bodyPr wrap="square" rtlCol="0">
                <a:spAutoFit/>
              </a:bodyPr>
              <a:lstStyle/>
              <a:p>
                <a:pPr marL="342900" indent="-342900" algn="just">
                  <a:buFont typeface="Arial" charset="0"/>
                  <a:buChar char="•"/>
                </a:pPr>
                <a:r>
                  <a:rPr lang="en-US" sz="2000" dirty="0" smtClean="0">
                    <a:solidFill>
                      <a:schemeClr val="bg1"/>
                    </a:solidFill>
                    <a:latin typeface="Gill Sans MT" charset="0"/>
                    <a:ea typeface="Gill Sans MT" charset="0"/>
                    <a:cs typeface="Gill Sans MT" charset="0"/>
                  </a:rPr>
                  <a:t>Measurement conditions: 1.5 K, </a:t>
                </a:r>
                <a:r>
                  <a:rPr lang="en-US" sz="2000" dirty="0">
                    <a:solidFill>
                      <a:schemeClr val="bg1"/>
                    </a:solidFill>
                    <a:latin typeface="Gill Sans MT" charset="0"/>
                    <a:ea typeface="Gill Sans MT" charset="0"/>
                    <a:cs typeface="Gill Sans MT" charset="0"/>
                  </a:rPr>
                  <a:t>9</a:t>
                </a:r>
                <a:r>
                  <a:rPr lang="en-US" sz="2000" dirty="0" smtClean="0">
                    <a:solidFill>
                      <a:schemeClr val="bg1"/>
                    </a:solidFill>
                    <a:latin typeface="Gill Sans MT" charset="0"/>
                    <a:ea typeface="Gill Sans MT" charset="0"/>
                    <a:cs typeface="Gill Sans MT" charset="0"/>
                  </a:rPr>
                  <a:t> </a:t>
                </a:r>
                <a14:m>
                  <m:oMath xmlns:m="http://schemas.openxmlformats.org/officeDocument/2006/math">
                    <m:r>
                      <a:rPr lang="en-US" sz="2000" i="1" smtClean="0">
                        <a:solidFill>
                          <a:schemeClr val="bg1"/>
                        </a:solidFill>
                        <a:latin typeface="Cambria Math" charset="0"/>
                        <a:ea typeface="Cambria Math" charset="0"/>
                        <a:cs typeface="Cambria Math" charset="0"/>
                      </a:rPr>
                      <m:t>Å</m:t>
                    </m:r>
                  </m:oMath>
                </a14:m>
                <a:r>
                  <a:rPr lang="en-US" sz="2000" dirty="0" smtClean="0">
                    <a:solidFill>
                      <a:schemeClr val="bg1"/>
                    </a:solidFill>
                    <a:latin typeface="Gill Sans MT" charset="0"/>
                    <a:ea typeface="Gill Sans MT" charset="0"/>
                    <a:cs typeface="Gill Sans MT" charset="0"/>
                  </a:rPr>
                  <a:t> </a:t>
                </a:r>
                <a:r>
                  <a:rPr lang="en-US" sz="2000" dirty="0" smtClean="0">
                    <a:solidFill>
                      <a:schemeClr val="bg1"/>
                    </a:solidFill>
                    <a:latin typeface="Gill Sans MT" charset="0"/>
                    <a:ea typeface="Gill Sans MT" charset="0"/>
                    <a:cs typeface="Gill Sans MT" charset="0"/>
                  </a:rPr>
                  <a:t>(~</a:t>
                </a:r>
                <a:r>
                  <a:rPr lang="en-US" sz="2000" dirty="0">
                    <a:solidFill>
                      <a:schemeClr val="bg1"/>
                    </a:solidFill>
                    <a:latin typeface="Gill Sans MT" charset="0"/>
                    <a:ea typeface="Gill Sans MT" charset="0"/>
                    <a:cs typeface="Gill Sans MT" charset="0"/>
                  </a:rPr>
                  <a:t>1</a:t>
                </a:r>
                <a:r>
                  <a:rPr lang="en-US" sz="2000" dirty="0" smtClean="0">
                    <a:solidFill>
                      <a:schemeClr val="bg1"/>
                    </a:solidFill>
                    <a:latin typeface="Gill Sans MT" charset="0"/>
                    <a:ea typeface="Gill Sans MT" charset="0"/>
                    <a:cs typeface="Gill Sans MT" charset="0"/>
                  </a:rPr>
                  <a:t>meV</a:t>
                </a:r>
                <a:r>
                  <a:rPr lang="en-US" sz="2000" dirty="0" smtClean="0">
                    <a:solidFill>
                      <a:schemeClr val="bg1"/>
                    </a:solidFill>
                    <a:latin typeface="Gill Sans MT" charset="0"/>
                    <a:ea typeface="Gill Sans MT" charset="0"/>
                    <a:cs typeface="Gill Sans MT" charset="0"/>
                  </a:rPr>
                  <a:t>)</a:t>
                </a:r>
              </a:p>
              <a:p>
                <a:pPr marL="342900" indent="-342900" algn="just">
                  <a:buFont typeface="Arial" charset="0"/>
                  <a:buChar char="•"/>
                </a:pPr>
                <a:r>
                  <a:rPr lang="en-US" sz="2000" dirty="0" smtClean="0">
                    <a:solidFill>
                      <a:schemeClr val="bg1"/>
                    </a:solidFill>
                    <a:latin typeface="Gill Sans MT" charset="0"/>
                    <a:ea typeface="Gill Sans MT" charset="0"/>
                    <a:cs typeface="Gill Sans MT" charset="0"/>
                  </a:rPr>
                  <a:t>Fitted with </a:t>
                </a:r>
                <a:r>
                  <a:rPr lang="en-US" sz="2000" dirty="0" smtClean="0">
                    <a:solidFill>
                      <a:schemeClr val="bg1"/>
                    </a:solidFill>
                    <a:latin typeface="Gill Sans MT" charset="0"/>
                    <a:ea typeface="Gill Sans MT" charset="0"/>
                    <a:cs typeface="Gill Sans MT" charset="0"/>
                  </a:rPr>
                  <a:t>5 Gaussians </a:t>
                </a:r>
                <a:r>
                  <a:rPr lang="en-US" sz="2000" dirty="0" smtClean="0">
                    <a:solidFill>
                      <a:schemeClr val="bg1"/>
                    </a:solidFill>
                    <a:latin typeface="Gill Sans MT" charset="0"/>
                    <a:ea typeface="Gill Sans MT" charset="0"/>
                    <a:cs typeface="Gill Sans MT" charset="0"/>
                  </a:rPr>
                  <a:t>on each side of the elastic peak</a:t>
                </a:r>
                <a:r>
                  <a:rPr lang="en-US" sz="2000" dirty="0" smtClean="0">
                    <a:solidFill>
                      <a:schemeClr val="bg1"/>
                    </a:solidFill>
                    <a:latin typeface="Gill Sans MT" charset="0"/>
                    <a:ea typeface="Gill Sans MT" charset="0"/>
                    <a:cs typeface="Gill Sans MT" charset="0"/>
                    <a:sym typeface="Wingdings"/>
                  </a:rPr>
                  <a:t> 5 transitions between energy levels</a:t>
                </a:r>
                <a:endParaRPr lang="en-US" sz="2000" dirty="0">
                  <a:solidFill>
                    <a:schemeClr val="bg1"/>
                  </a:solidFill>
                  <a:latin typeface="Gill Sans MT" charset="0"/>
                  <a:ea typeface="Gill Sans MT" charset="0"/>
                  <a:cs typeface="Gill Sans MT"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827584" y="5506386"/>
                <a:ext cx="7992888" cy="1030988"/>
              </a:xfrm>
              <a:prstGeom prst="rect">
                <a:avLst/>
              </a:prstGeom>
              <a:blipFill rotWithShape="1">
                <a:blip r:embed="rId5"/>
                <a:stretch>
                  <a:fillRect l="-686" t="-1183" r="-763" b="-1005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535426FE-5DEC-4C9F-97A7-D4508D13EA52}" type="slidenum">
              <a:rPr lang="en-AU" smtClean="0"/>
              <a:pPr/>
              <a:t>9</a:t>
            </a:fld>
            <a:endParaRPr lang="en-AU"/>
          </a:p>
        </p:txBody>
      </p:sp>
    </p:spTree>
    <p:extLst>
      <p:ext uri="{BB962C8B-B14F-4D97-AF65-F5344CB8AC3E}">
        <p14:creationId xmlns:p14="http://schemas.microsoft.com/office/powerpoint/2010/main" val="443816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54505</TotalTime>
  <Words>5101</Words>
  <Application>Microsoft Office PowerPoint</Application>
  <PresentationFormat>On-screen Show (4:3)</PresentationFormat>
  <Paragraphs>318</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Canvas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Monash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 Gong</dc:creator>
  <cp:lastModifiedBy>RAC</cp:lastModifiedBy>
  <cp:revision>1461</cp:revision>
  <cp:lastPrinted>2016-11-22T04:30:18Z</cp:lastPrinted>
  <dcterms:created xsi:type="dcterms:W3CDTF">2012-01-28T05:17:58Z</dcterms:created>
  <dcterms:modified xsi:type="dcterms:W3CDTF">2017-06-23T14:25:04Z</dcterms:modified>
</cp:coreProperties>
</file>